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6" r:id="rId3"/>
    <p:sldId id="398" r:id="rId5"/>
    <p:sldId id="343" r:id="rId6"/>
    <p:sldId id="344" r:id="rId7"/>
    <p:sldId id="1084" r:id="rId8"/>
    <p:sldId id="384" r:id="rId9"/>
    <p:sldId id="993" r:id="rId10"/>
    <p:sldId id="1099" r:id="rId11"/>
    <p:sldId id="1085" r:id="rId12"/>
    <p:sldId id="1093" r:id="rId13"/>
    <p:sldId id="1094" r:id="rId14"/>
    <p:sldId id="1090" r:id="rId15"/>
    <p:sldId id="1091" r:id="rId16"/>
    <p:sldId id="1092" r:id="rId17"/>
    <p:sldId id="1086" r:id="rId18"/>
    <p:sldId id="1138" r:id="rId19"/>
    <p:sldId id="1073" r:id="rId20"/>
    <p:sldId id="924" r:id="rId21"/>
    <p:sldId id="1142" r:id="rId22"/>
    <p:sldId id="1141" r:id="rId23"/>
    <p:sldId id="1144" r:id="rId24"/>
    <p:sldId id="1145" r:id="rId25"/>
    <p:sldId id="1146" r:id="rId26"/>
    <p:sldId id="1148" r:id="rId27"/>
    <p:sldId id="1147" r:id="rId28"/>
    <p:sldId id="1150" r:id="rId29"/>
    <p:sldId id="1143" r:id="rId30"/>
    <p:sldId id="1121" r:id="rId31"/>
    <p:sldId id="1122" r:id="rId32"/>
    <p:sldId id="1115" r:id="rId33"/>
    <p:sldId id="1124" r:id="rId34"/>
    <p:sldId id="1120" r:id="rId35"/>
    <p:sldId id="1126" r:id="rId36"/>
    <p:sldId id="1125" r:id="rId37"/>
    <p:sldId id="1140" r:id="rId38"/>
    <p:sldId id="1127" r:id="rId39"/>
    <p:sldId id="1129" r:id="rId40"/>
    <p:sldId id="1128" r:id="rId41"/>
    <p:sldId id="1132" r:id="rId42"/>
    <p:sldId id="1130" r:id="rId43"/>
    <p:sldId id="1119" r:id="rId44"/>
    <p:sldId id="1118" r:id="rId45"/>
    <p:sldId id="1096" r:id="rId46"/>
    <p:sldId id="1100" r:id="rId47"/>
    <p:sldId id="1101" r:id="rId48"/>
    <p:sldId id="1098" r:id="rId49"/>
    <p:sldId id="1139" r:id="rId50"/>
    <p:sldId id="1102" r:id="rId51"/>
    <p:sldId id="1108" r:id="rId52"/>
    <p:sldId id="1103" r:id="rId53"/>
    <p:sldId id="1104" r:id="rId54"/>
    <p:sldId id="1105" r:id="rId55"/>
    <p:sldId id="1106" r:id="rId56"/>
    <p:sldId id="1107" r:id="rId57"/>
    <p:sldId id="1136" r:id="rId58"/>
    <p:sldId id="1133" r:id="rId59"/>
    <p:sldId id="1131" r:id="rId60"/>
    <p:sldId id="1134" r:id="rId61"/>
    <p:sldId id="1137" r:id="rId62"/>
    <p:sldId id="531" r:id="rId63"/>
    <p:sldId id="376" r:id="rId64"/>
  </p:sldIdLst>
  <p:sldSz cx="12192000" cy="6858000"/>
  <p:notesSz cx="6858000" cy="9144000"/>
  <p:embeddedFontLst>
    <p:embeddedFont>
      <p:font typeface="DejaVu Math TeX Gyre" panose="02000503000000000000" charset="0"/>
      <p:regular r:id="rId68"/>
    </p:embeddedFont>
  </p:embeddedFontLst>
  <p:custDataLst>
    <p:tags r:id="rId69"/>
  </p:custDataLst>
  <p:defaultTextStyle>
    <a:defPPr>
      <a:defRPr lang="zh-CN"/>
    </a:defPPr>
    <a:lvl1pPr algn="l" rtl="0" fontAlgn="base">
      <a:spcBef>
        <a:spcPct val="0"/>
      </a:spcBef>
      <a:spcAft>
        <a:spcPct val="0"/>
      </a:spcAft>
      <a:buFont typeface="Arial" panose="020B0704020202020204" pitchFamily="34" charset="0"/>
      <a:defRPr sz="2400" kern="1200">
        <a:solidFill>
          <a:schemeClr val="tx1"/>
        </a:solidFill>
        <a:latin typeface="等线" panose="02010600030101010101" charset="-122"/>
        <a:ea typeface="宋体" pitchFamily="2" charset="-122"/>
        <a:cs typeface="+mn-cs"/>
      </a:defRPr>
    </a:lvl1pPr>
    <a:lvl2pPr marL="457200" algn="l" rtl="0" fontAlgn="base">
      <a:spcBef>
        <a:spcPct val="0"/>
      </a:spcBef>
      <a:spcAft>
        <a:spcPct val="0"/>
      </a:spcAft>
      <a:buFont typeface="Arial" panose="020B0704020202020204" pitchFamily="34" charset="0"/>
      <a:defRPr sz="2400" kern="1200">
        <a:solidFill>
          <a:schemeClr val="tx1"/>
        </a:solidFill>
        <a:latin typeface="等线" panose="02010600030101010101" charset="-122"/>
        <a:ea typeface="宋体" pitchFamily="2" charset="-122"/>
        <a:cs typeface="+mn-cs"/>
      </a:defRPr>
    </a:lvl2pPr>
    <a:lvl3pPr marL="914400" algn="l" rtl="0" fontAlgn="base">
      <a:spcBef>
        <a:spcPct val="0"/>
      </a:spcBef>
      <a:spcAft>
        <a:spcPct val="0"/>
      </a:spcAft>
      <a:buFont typeface="Arial" panose="020B0704020202020204" pitchFamily="34" charset="0"/>
      <a:defRPr sz="2400" kern="1200">
        <a:solidFill>
          <a:schemeClr val="tx1"/>
        </a:solidFill>
        <a:latin typeface="等线" panose="02010600030101010101" charset="-122"/>
        <a:ea typeface="宋体" pitchFamily="2" charset="-122"/>
        <a:cs typeface="+mn-cs"/>
      </a:defRPr>
    </a:lvl3pPr>
    <a:lvl4pPr marL="1371600" algn="l" rtl="0" fontAlgn="base">
      <a:spcBef>
        <a:spcPct val="0"/>
      </a:spcBef>
      <a:spcAft>
        <a:spcPct val="0"/>
      </a:spcAft>
      <a:buFont typeface="Arial" panose="020B0704020202020204" pitchFamily="34" charset="0"/>
      <a:defRPr sz="2400" kern="1200">
        <a:solidFill>
          <a:schemeClr val="tx1"/>
        </a:solidFill>
        <a:latin typeface="等线" panose="02010600030101010101" charset="-122"/>
        <a:ea typeface="宋体" pitchFamily="2" charset="-122"/>
        <a:cs typeface="+mn-cs"/>
      </a:defRPr>
    </a:lvl4pPr>
    <a:lvl5pPr marL="1828800" algn="l" rtl="0" fontAlgn="base">
      <a:spcBef>
        <a:spcPct val="0"/>
      </a:spcBef>
      <a:spcAft>
        <a:spcPct val="0"/>
      </a:spcAft>
      <a:buFont typeface="Arial" panose="020B0704020202020204" pitchFamily="34" charset="0"/>
      <a:defRPr sz="2400" kern="1200">
        <a:solidFill>
          <a:schemeClr val="tx1"/>
        </a:solidFill>
        <a:latin typeface="等线" panose="02010600030101010101" charset="-122"/>
        <a:ea typeface="宋体" pitchFamily="2" charset="-122"/>
        <a:cs typeface="+mn-cs"/>
      </a:defRPr>
    </a:lvl5pPr>
    <a:lvl6pPr marL="2286000" algn="l" defTabSz="914400" rtl="0" eaLnBrk="1" latinLnBrk="0" hangingPunct="1">
      <a:defRPr sz="2400" kern="1200">
        <a:solidFill>
          <a:schemeClr val="tx1"/>
        </a:solidFill>
        <a:latin typeface="等线" panose="02010600030101010101" charset="-122"/>
        <a:ea typeface="宋体" pitchFamily="2" charset="-122"/>
        <a:cs typeface="+mn-cs"/>
      </a:defRPr>
    </a:lvl6pPr>
    <a:lvl7pPr marL="2743200" algn="l" defTabSz="914400" rtl="0" eaLnBrk="1" latinLnBrk="0" hangingPunct="1">
      <a:defRPr sz="2400" kern="1200">
        <a:solidFill>
          <a:schemeClr val="tx1"/>
        </a:solidFill>
        <a:latin typeface="等线" panose="02010600030101010101" charset="-122"/>
        <a:ea typeface="宋体" pitchFamily="2" charset="-122"/>
        <a:cs typeface="+mn-cs"/>
      </a:defRPr>
    </a:lvl7pPr>
    <a:lvl8pPr marL="3200400" algn="l" defTabSz="914400" rtl="0" eaLnBrk="1" latinLnBrk="0" hangingPunct="1">
      <a:defRPr sz="2400" kern="1200">
        <a:solidFill>
          <a:schemeClr val="tx1"/>
        </a:solidFill>
        <a:latin typeface="等线" panose="02010600030101010101" charset="-122"/>
        <a:ea typeface="宋体" pitchFamily="2" charset="-122"/>
        <a:cs typeface="+mn-cs"/>
      </a:defRPr>
    </a:lvl8pPr>
    <a:lvl9pPr marL="3657600" algn="l" defTabSz="914400" rtl="0" eaLnBrk="1" latinLnBrk="0" hangingPunct="1">
      <a:defRPr sz="2400" kern="1200">
        <a:solidFill>
          <a:schemeClr val="tx1"/>
        </a:solidFill>
        <a:latin typeface="等线" panose="02010600030101010101" charset="-122"/>
        <a:ea typeface="宋体" pitchFamily="2" charset="-122"/>
        <a:cs typeface="+mn-cs"/>
      </a:defRPr>
    </a:lvl9pPr>
  </p:defaultTextStyle>
  <p:extLst>
    <p:ext uri="{EFAFB233-063F-42B5-8137-9DF3F51BA10A}">
      <p15:sldGuideLst xmlns:p15="http://schemas.microsoft.com/office/powerpoint/2012/main">
        <p15:guide id="1" orient="horz" pos="2108" userDrawn="1">
          <p15:clr>
            <a:srgbClr val="A4A3A4"/>
          </p15:clr>
        </p15:guide>
        <p15:guide id="2" pos="378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B8B6"/>
    <a:srgbClr val="696F7B"/>
    <a:srgbClr val="1353A2"/>
    <a:srgbClr val="1369B2"/>
    <a:srgbClr val="D67E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autoAdjust="0"/>
    <p:restoredTop sz="94660" autoAdjust="0"/>
  </p:normalViewPr>
  <p:slideViewPr>
    <p:cSldViewPr snapToGrid="0" showGuides="1">
      <p:cViewPr>
        <p:scale>
          <a:sx n="69" d="100"/>
          <a:sy n="69" d="100"/>
        </p:scale>
        <p:origin x="-258" y="-264"/>
      </p:cViewPr>
      <p:guideLst>
        <p:guide orient="horz" pos="2108"/>
        <p:guide pos="3786"/>
      </p:guideLst>
    </p:cSldViewPr>
  </p:slideViewPr>
  <p:notesTextViewPr>
    <p:cViewPr>
      <p:scale>
        <a:sx n="1" d="1"/>
        <a:sy n="1" d="1"/>
      </p:scale>
      <p:origin x="0" y="0"/>
    </p:cViewPr>
  </p:notesTextViewPr>
  <p:sorterViewPr>
    <p:cViewPr>
      <p:scale>
        <a:sx n="266" d="100"/>
        <a:sy n="2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9" Type="http://schemas.openxmlformats.org/officeDocument/2006/relationships/tags" Target="tags/tag45.xml"/><Relationship Id="rId68" Type="http://schemas.openxmlformats.org/officeDocument/2006/relationships/font" Target="fonts/font1.fntdata"/><Relationship Id="rId67" Type="http://schemas.openxmlformats.org/officeDocument/2006/relationships/tableStyles" Target="tableStyles.xml"/><Relationship Id="rId66" Type="http://schemas.openxmlformats.org/officeDocument/2006/relationships/viewProps" Target="viewProps.xml"/><Relationship Id="rId65" Type="http://schemas.openxmlformats.org/officeDocument/2006/relationships/presProps" Target="presProps.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media/>
</file>

<file path=ppt/media/image1.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buFontTx/>
              <a:buNone/>
              <a:defRPr kumimoji="1" sz="1200">
                <a:latin typeface="等线" panose="02010600030101010101" charset="-122"/>
                <a:ea typeface="宋体" pitchFamily="2" charset="-122"/>
                <a:cs typeface="宋体" pitchFamily="2" charset="-122"/>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noProof="1">
                <a:latin typeface="等线" panose="02010600030101010101" charset="-122"/>
                <a:cs typeface="宋体" pitchFamily="2" charset="-122"/>
              </a:defRPr>
            </a:lvl1pPr>
          </a:lstStyle>
          <a:p>
            <a:pPr>
              <a:defRPr/>
            </a:pPr>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4101" name="备注占位符 4"/>
          <p:cNvSpPr>
            <a:spLocks noGrp="1" noChangeArrowheads="1"/>
          </p:cNvSpPr>
          <p:nvPr>
            <p:ph type="body" sz="quarter" idx="4294967295"/>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二级</a:t>
            </a:r>
            <a:endParaRPr lang="zh-CN" altLang="en-US" smtClean="0"/>
          </a:p>
          <a:p>
            <a:pPr lvl="2"/>
            <a:r>
              <a:rPr lang="zh-CN" altLang="en-US" smtClean="0"/>
              <a:t>三级</a:t>
            </a:r>
            <a:endParaRPr lang="zh-CN" altLang="en-US" smtClean="0"/>
          </a:p>
          <a:p>
            <a:pPr lvl="3"/>
            <a:r>
              <a:rPr lang="zh-CN" altLang="en-US" smtClean="0"/>
              <a:t>四级</a:t>
            </a:r>
            <a:endParaRPr lang="zh-CN" altLang="en-US" smtClean="0"/>
          </a:p>
          <a:p>
            <a:pPr lvl="4"/>
            <a:r>
              <a:rPr lang="zh-CN" altLang="en-US" smtClean="0"/>
              <a:t>五级</a:t>
            </a:r>
            <a:endParaRPr lang="zh-CN" altLang="en-US" smtClean="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buFontTx/>
              <a:buNone/>
              <a:defRPr kumimoji="1" sz="1200">
                <a:latin typeface="等线" panose="02010600030101010101" charset="-122"/>
                <a:ea typeface="宋体" pitchFamily="2" charset="-122"/>
                <a:cs typeface="宋体" pitchFamily="2" charset="-122"/>
              </a:defRPr>
            </a:lvl1pPr>
          </a:lstStyle>
          <a:p>
            <a:pPr>
              <a:defRPr/>
            </a:pPr>
            <a:endParaRPr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B4283E0F-74FB-4CF6-B92F-BA0D3B768B7F}"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mn-ea"/>
        <a:cs typeface="宋体" pitchFamily="2" charset="-122"/>
      </a:defRPr>
    </a:lvl1pPr>
    <a:lvl2pPr marL="457200" algn="l" defTabSz="457200" rtl="0" fontAlgn="base">
      <a:spcBef>
        <a:spcPct val="30000"/>
      </a:spcBef>
      <a:spcAft>
        <a:spcPct val="0"/>
      </a:spcAft>
      <a:defRPr sz="1200" kern="1200">
        <a:solidFill>
          <a:schemeClr val="tx1"/>
        </a:solidFill>
        <a:latin typeface="+mn-lt"/>
        <a:ea typeface="+mn-ea"/>
        <a:cs typeface="宋体" pitchFamily="2" charset="-122"/>
      </a:defRPr>
    </a:lvl2pPr>
    <a:lvl3pPr marL="914400" algn="l" defTabSz="457200" rtl="0" fontAlgn="base">
      <a:spcBef>
        <a:spcPct val="30000"/>
      </a:spcBef>
      <a:spcAft>
        <a:spcPct val="0"/>
      </a:spcAft>
      <a:defRPr sz="1200" kern="1200">
        <a:solidFill>
          <a:schemeClr val="tx1"/>
        </a:solidFill>
        <a:latin typeface="+mn-lt"/>
        <a:ea typeface="+mn-ea"/>
        <a:cs typeface="宋体" pitchFamily="2" charset="-122"/>
      </a:defRPr>
    </a:lvl3pPr>
    <a:lvl4pPr marL="1371600" algn="l" defTabSz="457200" rtl="0" fontAlgn="base">
      <a:spcBef>
        <a:spcPct val="30000"/>
      </a:spcBef>
      <a:spcAft>
        <a:spcPct val="0"/>
      </a:spcAft>
      <a:defRPr sz="1200" kern="1200">
        <a:solidFill>
          <a:schemeClr val="tx1"/>
        </a:solidFill>
        <a:latin typeface="+mn-lt"/>
        <a:ea typeface="+mn-ea"/>
        <a:cs typeface="宋体" pitchFamily="2" charset="-122"/>
      </a:defRPr>
    </a:lvl4pPr>
    <a:lvl5pPr marL="1828800" algn="l" defTabSz="457200" rtl="0" fontAlgn="base">
      <a:spcBef>
        <a:spcPct val="30000"/>
      </a:spcBef>
      <a:spcAft>
        <a:spcPct val="0"/>
      </a:spcAft>
      <a:defRPr sz="1200" kern="1200">
        <a:solidFill>
          <a:schemeClr val="tx1"/>
        </a:solidFill>
        <a:latin typeface="+mn-lt"/>
        <a:ea typeface="+mn-ea"/>
        <a:cs typeface="宋体" pitchFamily="2" charset="-122"/>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幻灯片图像占位符 1"/>
          <p:cNvSpPr>
            <a:spLocks noGrp="1" noRot="1" noChangeAspect="1" noChangeArrowheads="1"/>
          </p:cNvSpPr>
          <p:nvPr>
            <p:ph type="sldImg" idx="4294967295"/>
          </p:nvPr>
        </p:nvSpPr>
        <p:spPr bwMode="auto">
          <a:ln>
            <a:solidFill>
              <a:srgbClr val="000000"/>
            </a:solidFill>
            <a:miter lim="800000"/>
          </a:ln>
        </p:spPr>
      </p:sp>
      <p:sp>
        <p:nvSpPr>
          <p:cNvPr id="6146" name="备注占位符 2"/>
          <p:cNvSpPr>
            <a:spLocks noGrp="1" noChangeArrowheads="1"/>
          </p:cNvSpPr>
          <p:nvPr>
            <p:ph type="body" idx="4294967295"/>
          </p:nvPr>
        </p:nvSpPr>
        <p:spPr/>
        <p:txBody>
          <a:bodyPr/>
          <a:lstStyle/>
          <a:p>
            <a:pPr>
              <a:spcBef>
                <a:spcPct val="0"/>
              </a:spcBef>
            </a:pPr>
            <a:endParaRPr lang="zh-CN" altLang="en-US" smtClean="0"/>
          </a:p>
        </p:txBody>
      </p:sp>
      <p:sp>
        <p:nvSpPr>
          <p:cNvPr id="6147" name="幻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fld id="{666C4432-86B1-44C8-B144-754EE8881D6E}" type="slidenum">
              <a:rPr lang="zh-CN" altLang="en-US" sz="1200"/>
            </a:fld>
            <a:endParaRPr lang="zh-CN"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幻灯片图像占位符 1"/>
          <p:cNvSpPr>
            <a:spLocks noGrp="1" noRot="1" noChangeAspect="1" noChangeArrowheads="1"/>
          </p:cNvSpPr>
          <p:nvPr>
            <p:ph type="sldImg" idx="4294967295"/>
          </p:nvPr>
        </p:nvSpPr>
        <p:spPr bwMode="auto">
          <a:ln>
            <a:solidFill>
              <a:srgbClr val="000000"/>
            </a:solidFill>
            <a:miter lim="800000"/>
          </a:ln>
        </p:spPr>
      </p:sp>
      <p:sp>
        <p:nvSpPr>
          <p:cNvPr id="8194" name="文本占位符 2"/>
          <p:cNvSpPr>
            <a:spLocks noGrp="1" noChangeArrowheads="1"/>
          </p:cNvSpPr>
          <p:nvPr>
            <p:ph type="body" idx="4294967295"/>
          </p:nvPr>
        </p:nvSpPr>
        <p:spPr/>
        <p:txBody>
          <a:bodyPr/>
          <a:lstStyle/>
          <a:p>
            <a:endParaRPr lang="zh-CN" alt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4294967295"/>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4294967295"/>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4294967295"/>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4294967295"/>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4294967295"/>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4" name="图片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ctrTitle"/>
          </p:nvPr>
        </p:nvSpPr>
        <p:spPr>
          <a:xfrm>
            <a:off x="1524000" y="1596979"/>
            <a:ext cx="9144000" cy="1912983"/>
          </a:xfrm>
        </p:spPr>
        <p:txBody>
          <a:bodyPr anchor="b">
            <a:normAutofit/>
          </a:bodyPr>
          <a:lstStyle>
            <a:lvl1pPr algn="ctr">
              <a:defRPr sz="4800">
                <a:solidFill>
                  <a:schemeClr val="bg1"/>
                </a:solidFill>
                <a:latin typeface="微软雅黑" panose="020B0503020204020204" pitchFamily="34" charset="-122"/>
                <a:ea typeface="微软雅黑" panose="020B0503020204020204" pitchFamily="34" charset="-122"/>
              </a:defRPr>
            </a:lvl1p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solidFill>
                  <a:schemeClr val="bg1"/>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smtClean="0"/>
              <a:t>单击此处编辑母版副标题样式</a:t>
            </a:r>
            <a:endParaRPr lang="zh-CN" altLang="en-US" noProof="1"/>
          </a:p>
        </p:txBody>
      </p:sp>
      <p:sp>
        <p:nvSpPr>
          <p:cNvPr id="5" name="日期占位符 3"/>
          <p:cNvSpPr>
            <a:spLocks noGrp="1"/>
          </p:cNvSpPr>
          <p:nvPr>
            <p:ph type="dt" sz="half" idx="10"/>
          </p:nvPr>
        </p:nvSpPr>
        <p:spPr/>
        <p:txBody>
          <a:bodyPr/>
          <a:lstStyle>
            <a:lvl1pPr>
              <a:defRPr/>
            </a:lvl1pPr>
          </a:lstStyle>
          <a:p>
            <a:pPr>
              <a:defRPr/>
            </a:pPr>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60788698-2790-4799-A03F-F8D2A4A2DB42}" type="slidenum">
              <a:rPr lang="zh-CN" altLang="en-US"/>
            </a:fld>
            <a:endParaRPr lang="zh-CN" altLang="en-US"/>
          </a:p>
        </p:txBody>
      </p:sp>
      <p:pic>
        <p:nvPicPr>
          <p:cNvPr id="10" name="图片 9"/>
          <p:cNvPicPr>
            <a:picLocks noChangeAspect="1"/>
          </p:cNvPicPr>
          <p:nvPr userDrawn="1"/>
        </p:nvPicPr>
        <p:blipFill>
          <a:blip r:embed="rId3"/>
          <a:stretch>
            <a:fillRect/>
          </a:stretch>
        </p:blipFill>
        <p:spPr>
          <a:xfrm>
            <a:off x="3940810" y="766445"/>
            <a:ext cx="4298950" cy="1306195"/>
          </a:xfrm>
          <a:prstGeom prst="rect">
            <a:avLst/>
          </a:prstGeom>
        </p:spPr>
      </p:pic>
      <p:pic>
        <p:nvPicPr>
          <p:cNvPr id="8" name="图片 7"/>
          <p:cNvPicPr>
            <a:picLocks noChangeAspect="1"/>
          </p:cNvPicPr>
          <p:nvPr userDrawn="1"/>
        </p:nvPicPr>
        <p:blipFill>
          <a:blip r:embed="rId4"/>
          <a:stretch>
            <a:fillRect/>
          </a:stretch>
        </p:blipFill>
        <p:spPr>
          <a:xfrm>
            <a:off x="5410200" y="0"/>
            <a:ext cx="1555750" cy="767080"/>
          </a:xfrm>
          <a:prstGeom prst="rect">
            <a:avLst/>
          </a:prstGeom>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smtClean="0"/>
              <a:t>单击此处编辑母版文本样式</a:t>
            </a:r>
            <a:endParaRPr lang="zh-CN" altLang="en-US" noProof="1" smtClean="0"/>
          </a:p>
          <a:p>
            <a:pPr lvl="1"/>
            <a:r>
              <a:rPr lang="zh-CN" altLang="en-US" noProof="1" smtClean="0"/>
              <a:t>二级</a:t>
            </a:r>
            <a:endParaRPr lang="zh-CN" altLang="en-US" noProof="1" smtClean="0"/>
          </a:p>
          <a:p>
            <a:pPr lvl="2"/>
            <a:r>
              <a:rPr lang="zh-CN" altLang="en-US" noProof="1" smtClean="0"/>
              <a:t>三级</a:t>
            </a:r>
            <a:endParaRPr lang="zh-CN" altLang="en-US" noProof="1" smtClean="0"/>
          </a:p>
          <a:p>
            <a:pPr lvl="3"/>
            <a:r>
              <a:rPr lang="zh-CN" altLang="en-US" noProof="1" smtClean="0"/>
              <a:t>四级</a:t>
            </a:r>
            <a:endParaRPr lang="zh-CN" altLang="en-US" noProof="1" smtClean="0"/>
          </a:p>
          <a:p>
            <a:pPr lvl="4"/>
            <a:r>
              <a:rPr lang="zh-CN" altLang="en-US" noProof="1" smtClean="0"/>
              <a:t>五级</a:t>
            </a:r>
            <a:endParaRPr lang="zh-CN" altLang="en-US" noProof="1"/>
          </a:p>
        </p:txBody>
      </p:sp>
      <p:sp>
        <p:nvSpPr>
          <p:cNvPr id="4" name="日期占位符 3"/>
          <p:cNvSpPr>
            <a:spLocks noGrp="1"/>
          </p:cNvSpPr>
          <p:nvPr>
            <p:ph type="dt" sz="half" idx="10"/>
          </p:nvPr>
        </p:nvSpPr>
        <p:spPr/>
        <p:txBody>
          <a:bodyPr/>
          <a:lstStyle>
            <a:lvl1pPr>
              <a:defRPr/>
            </a:lvl1pPr>
          </a:lstStyle>
          <a:p>
            <a:pPr>
              <a:defRPr/>
            </a:pPr>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97A0D640-E144-490B-8F7E-65C826AB46A4}"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smtClean="0"/>
              <a:t>单击此处编辑母版文本样式</a:t>
            </a:r>
            <a:endParaRPr lang="zh-CN" altLang="en-US" noProof="1" smtClean="0"/>
          </a:p>
        </p:txBody>
      </p:sp>
      <p:sp>
        <p:nvSpPr>
          <p:cNvPr id="4" name="日期占位符 3"/>
          <p:cNvSpPr>
            <a:spLocks noGrp="1"/>
          </p:cNvSpPr>
          <p:nvPr>
            <p:ph type="dt" sz="half" idx="10"/>
          </p:nvPr>
        </p:nvSpPr>
        <p:spPr/>
        <p:txBody>
          <a:bodyPr/>
          <a:lstStyle>
            <a:lvl1pPr>
              <a:defRPr/>
            </a:lvl1pPr>
          </a:lstStyle>
          <a:p>
            <a:pPr>
              <a:defRPr/>
            </a:pPr>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E333D8B2-F2A4-4705-A013-3C96A07E7A74}"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838200" y="1825625"/>
            <a:ext cx="5181600" cy="4351338"/>
          </a:xfrm>
        </p:spPr>
        <p:txBody>
          <a:bodyPr/>
          <a:lstStyle/>
          <a:p>
            <a:pPr lvl="0"/>
            <a:r>
              <a:rPr lang="zh-CN" altLang="en-US" noProof="1" smtClean="0"/>
              <a:t>单击此处编辑母版文本样式</a:t>
            </a:r>
            <a:endParaRPr lang="zh-CN" altLang="en-US" noProof="1" smtClean="0"/>
          </a:p>
          <a:p>
            <a:pPr lvl="1"/>
            <a:r>
              <a:rPr lang="zh-CN" altLang="en-US" noProof="1" smtClean="0"/>
              <a:t>二级</a:t>
            </a:r>
            <a:endParaRPr lang="zh-CN" altLang="en-US" noProof="1" smtClean="0"/>
          </a:p>
          <a:p>
            <a:pPr lvl="2"/>
            <a:r>
              <a:rPr lang="zh-CN" altLang="en-US" noProof="1" smtClean="0"/>
              <a:t>三级</a:t>
            </a:r>
            <a:endParaRPr lang="zh-CN" altLang="en-US" noProof="1" smtClean="0"/>
          </a:p>
          <a:p>
            <a:pPr lvl="3"/>
            <a:r>
              <a:rPr lang="zh-CN" altLang="en-US" noProof="1" smtClean="0"/>
              <a:t>四级</a:t>
            </a:r>
            <a:endParaRPr lang="zh-CN" altLang="en-US" noProof="1" smtClean="0"/>
          </a:p>
          <a:p>
            <a:pPr lvl="4"/>
            <a:r>
              <a:rPr lang="zh-CN" altLang="en-US" noProof="1" smtClean="0"/>
              <a:t>五级</a:t>
            </a:r>
            <a:endParaRPr lang="zh-CN" altLang="en-US" noProof="1"/>
          </a:p>
        </p:txBody>
      </p:sp>
      <p:sp>
        <p:nvSpPr>
          <p:cNvPr id="4" name="内容占位符 3"/>
          <p:cNvSpPr>
            <a:spLocks noGrp="1"/>
          </p:cNvSpPr>
          <p:nvPr>
            <p:ph sz="half" idx="2"/>
          </p:nvPr>
        </p:nvSpPr>
        <p:spPr>
          <a:xfrm>
            <a:off x="6172200" y="1825625"/>
            <a:ext cx="5181600" cy="4351338"/>
          </a:xfrm>
        </p:spPr>
        <p:txBody>
          <a:bodyPr/>
          <a:lstStyle/>
          <a:p>
            <a:pPr lvl="0"/>
            <a:r>
              <a:rPr lang="zh-CN" altLang="en-US" noProof="1" smtClean="0"/>
              <a:t>单击此处编辑母版文本样式</a:t>
            </a:r>
            <a:endParaRPr lang="zh-CN" altLang="en-US" noProof="1" smtClean="0"/>
          </a:p>
          <a:p>
            <a:pPr lvl="1"/>
            <a:r>
              <a:rPr lang="zh-CN" altLang="en-US" noProof="1" smtClean="0"/>
              <a:t>二级</a:t>
            </a:r>
            <a:endParaRPr lang="zh-CN" altLang="en-US" noProof="1" smtClean="0"/>
          </a:p>
          <a:p>
            <a:pPr lvl="2"/>
            <a:r>
              <a:rPr lang="zh-CN" altLang="en-US" noProof="1" smtClean="0"/>
              <a:t>三级</a:t>
            </a:r>
            <a:endParaRPr lang="zh-CN" altLang="en-US" noProof="1" smtClean="0"/>
          </a:p>
          <a:p>
            <a:pPr lvl="3"/>
            <a:r>
              <a:rPr lang="zh-CN" altLang="en-US" noProof="1" smtClean="0"/>
              <a:t>四级</a:t>
            </a:r>
            <a:endParaRPr lang="zh-CN" altLang="en-US" noProof="1" smtClean="0"/>
          </a:p>
          <a:p>
            <a:pPr lvl="4"/>
            <a:r>
              <a:rPr lang="zh-CN" altLang="en-US" noProof="1" smtClean="0"/>
              <a:t>五级</a:t>
            </a:r>
            <a:endParaRPr lang="zh-CN" altLang="en-US" noProof="1"/>
          </a:p>
        </p:txBody>
      </p:sp>
      <p:sp>
        <p:nvSpPr>
          <p:cNvPr id="8"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noProof="1" smtClean="0"/>
              <a:t>单击此处编辑母版标题样式</a:t>
            </a:r>
            <a:endParaRPr lang="zh-CN" altLang="en-US" noProof="1"/>
          </a:p>
        </p:txBody>
      </p:sp>
      <p:sp>
        <p:nvSpPr>
          <p:cNvPr id="5" name="日期占位符 3"/>
          <p:cNvSpPr>
            <a:spLocks noGrp="1"/>
          </p:cNvSpPr>
          <p:nvPr>
            <p:ph type="dt" sz="half" idx="10"/>
          </p:nvPr>
        </p:nvSpPr>
        <p:spPr/>
        <p:txBody>
          <a:bodyPr/>
          <a:lstStyle>
            <a:lvl1pPr>
              <a:defRPr/>
            </a:lvl1pPr>
          </a:lstStyle>
          <a:p>
            <a:pPr>
              <a:defRPr/>
            </a:pPr>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5743D35E-3885-4274-AA9A-8DFBF1713F81}"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endParaRPr lang="zh-CN" altLang="en-US" noProof="1"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noProof="1" smtClean="0"/>
              <a:t>单击此处编辑母版文本样式</a:t>
            </a:r>
            <a:endParaRPr lang="zh-CN" altLang="en-US" noProof="1" smtClean="0"/>
          </a:p>
          <a:p>
            <a:pPr lvl="1"/>
            <a:r>
              <a:rPr lang="zh-CN" altLang="en-US" noProof="1" smtClean="0"/>
              <a:t>二级</a:t>
            </a:r>
            <a:endParaRPr lang="zh-CN" altLang="en-US" noProof="1" smtClean="0"/>
          </a:p>
          <a:p>
            <a:pPr lvl="2"/>
            <a:r>
              <a:rPr lang="zh-CN" altLang="en-US" noProof="1" smtClean="0"/>
              <a:t>三级</a:t>
            </a:r>
            <a:endParaRPr lang="zh-CN" altLang="en-US" noProof="1" smtClean="0"/>
          </a:p>
          <a:p>
            <a:pPr lvl="3"/>
            <a:r>
              <a:rPr lang="zh-CN" altLang="en-US" noProof="1" smtClean="0"/>
              <a:t>四级</a:t>
            </a:r>
            <a:endParaRPr lang="zh-CN" altLang="en-US" noProof="1" smtClean="0"/>
          </a:p>
          <a:p>
            <a:pPr lvl="4"/>
            <a:r>
              <a:rPr lang="zh-CN" altLang="en-US" noProof="1" smtClean="0"/>
              <a:t>五级</a:t>
            </a:r>
            <a:endParaRPr lang="zh-CN" altLang="en-US"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smtClean="0"/>
              <a:t>单击此处编辑母版文本样式</a:t>
            </a:r>
            <a:endParaRPr lang="zh-CN" altLang="en-US" noProof="1"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noProof="1" smtClean="0"/>
              <a:t>单击此处编辑母版文本样式</a:t>
            </a:r>
            <a:endParaRPr lang="zh-CN" altLang="en-US" noProof="1" smtClean="0"/>
          </a:p>
          <a:p>
            <a:pPr lvl="1"/>
            <a:r>
              <a:rPr lang="zh-CN" altLang="en-US" noProof="1" smtClean="0"/>
              <a:t>二级</a:t>
            </a:r>
            <a:endParaRPr lang="zh-CN" altLang="en-US" noProof="1" smtClean="0"/>
          </a:p>
          <a:p>
            <a:pPr lvl="2"/>
            <a:r>
              <a:rPr lang="zh-CN" altLang="en-US" noProof="1" smtClean="0"/>
              <a:t>三级</a:t>
            </a:r>
            <a:endParaRPr lang="zh-CN" altLang="en-US" noProof="1" smtClean="0"/>
          </a:p>
          <a:p>
            <a:pPr lvl="3"/>
            <a:r>
              <a:rPr lang="zh-CN" altLang="en-US" noProof="1" smtClean="0"/>
              <a:t>四级</a:t>
            </a:r>
            <a:endParaRPr lang="zh-CN" altLang="en-US" noProof="1" smtClean="0"/>
          </a:p>
          <a:p>
            <a:pPr lvl="4"/>
            <a:r>
              <a:rPr lang="zh-CN" altLang="en-US" noProof="1" smtClean="0"/>
              <a:t>五级</a:t>
            </a:r>
            <a:endParaRPr lang="zh-CN" altLang="en-US" noProof="1"/>
          </a:p>
        </p:txBody>
      </p:sp>
      <p:sp>
        <p:nvSpPr>
          <p:cNvPr id="10"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noProof="1" smtClean="0"/>
              <a:t>单击此处编辑母版标题样式</a:t>
            </a:r>
            <a:endParaRPr lang="zh-CN" altLang="en-US" noProof="1"/>
          </a:p>
        </p:txBody>
      </p:sp>
      <p:sp>
        <p:nvSpPr>
          <p:cNvPr id="7" name="日期占位符 3"/>
          <p:cNvSpPr>
            <a:spLocks noGrp="1"/>
          </p:cNvSpPr>
          <p:nvPr>
            <p:ph type="dt" sz="half" idx="10"/>
          </p:nvPr>
        </p:nvSpPr>
        <p:spPr/>
        <p:txBody>
          <a:bodyPr/>
          <a:lstStyle>
            <a:lvl1pPr>
              <a:defRPr/>
            </a:lvl1pPr>
          </a:lstStyle>
          <a:p>
            <a:pPr>
              <a:defRPr/>
            </a:pPr>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fld id="{A831F17B-D6B6-4D3F-8964-F09DF34F00D6}"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标题 1"/>
          <p:cNvSpPr>
            <a:spLocks noGrp="1"/>
          </p:cNvSpPr>
          <p:nvPr>
            <p:ph type="title"/>
          </p:nvPr>
        </p:nvSpPr>
        <p:spPr>
          <a:xfrm>
            <a:off x="2100329" y="313611"/>
            <a:ext cx="6510271" cy="652306"/>
          </a:xfrm>
        </p:spPr>
        <p:txBody>
          <a:bodyPr>
            <a:normAutofit/>
          </a:bodyPr>
          <a:lstStyle>
            <a:lvl1pPr>
              <a:defRPr sz="3200">
                <a:latin typeface="微软雅黑" panose="020B0503020204020204" pitchFamily="34" charset="-122"/>
                <a:ea typeface="微软雅黑" panose="020B0503020204020204" pitchFamily="34" charset="-122"/>
              </a:defRPr>
            </a:lvl1pPr>
          </a:lstStyle>
          <a:p>
            <a:r>
              <a:rPr lang="zh-CN" altLang="en-US" noProof="1" smtClean="0"/>
              <a:t>单击此处编辑母版标题样式</a:t>
            </a:r>
            <a:endParaRPr lang="zh-CN" altLang="en-US" noProof="1"/>
          </a:p>
        </p:txBody>
      </p:sp>
      <p:sp>
        <p:nvSpPr>
          <p:cNvPr id="3" name="日期占位符 3"/>
          <p:cNvSpPr>
            <a:spLocks noGrp="1"/>
          </p:cNvSpPr>
          <p:nvPr>
            <p:ph type="dt" sz="half" idx="10"/>
          </p:nvPr>
        </p:nvSpPr>
        <p:spPr/>
        <p:txBody>
          <a:bodyPr/>
          <a:lstStyle>
            <a:lvl1pPr>
              <a:defRPr/>
            </a:lvl1pPr>
          </a:lstStyle>
          <a:p>
            <a:pPr>
              <a:defRPr/>
            </a:pPr>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88C40E0F-B024-4B43-831A-91927FC06959}"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645B6AA8-31EB-468B-8C41-6415ECD260E2}" type="slidenum">
              <a:rPr lang="zh-CN" altLang="en-US"/>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2" name="图片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91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日期占位符 1"/>
          <p:cNvSpPr>
            <a:spLocks noGrp="1"/>
          </p:cNvSpPr>
          <p:nvPr>
            <p:ph type="dt" sz="half" idx="10"/>
          </p:nvPr>
        </p:nvSpPr>
        <p:spPr/>
        <p:txBody>
          <a:bodyPr/>
          <a:lstStyle>
            <a:lvl1pPr>
              <a:defRPr/>
            </a:lvl1pPr>
          </a:lstStyle>
          <a:p>
            <a:pPr>
              <a:defRPr/>
            </a:pPr>
            <a:endParaRPr lang="zh-CN" altLang="en-US"/>
          </a:p>
        </p:txBody>
      </p:sp>
      <p:sp>
        <p:nvSpPr>
          <p:cNvPr id="4" name="页脚占位符 2"/>
          <p:cNvSpPr>
            <a:spLocks noGrp="1"/>
          </p:cNvSpPr>
          <p:nvPr>
            <p:ph type="ftr" sz="quarter" idx="11"/>
          </p:nvPr>
        </p:nvSpPr>
        <p:spPr/>
        <p:txBody>
          <a:bodyPr/>
          <a:lstStyle>
            <a:lvl1pPr>
              <a:defRPr/>
            </a:lvl1pPr>
          </a:lstStyle>
          <a:p>
            <a:pPr>
              <a:defRPr/>
            </a:pPr>
            <a:endParaRPr lang="zh-CN" altLang="en-US"/>
          </a:p>
        </p:txBody>
      </p:sp>
      <p:sp>
        <p:nvSpPr>
          <p:cNvPr id="5" name="灯片编号占位符 3"/>
          <p:cNvSpPr>
            <a:spLocks noGrp="1"/>
          </p:cNvSpPr>
          <p:nvPr>
            <p:ph type="sldNum" sz="quarter" idx="12"/>
          </p:nvPr>
        </p:nvSpPr>
        <p:spPr/>
        <p:txBody>
          <a:bodyPr/>
          <a:lstStyle>
            <a:lvl1pPr>
              <a:defRPr/>
            </a:lvl1pPr>
          </a:lstStyle>
          <a:p>
            <a:fld id="{FD00E7A1-F48F-4719-BB98-7E5AEA7B7FB1}" type="slidenum">
              <a:rPr lang="zh-CN" altLang="en-US"/>
            </a:fld>
            <a:endParaRPr lang="zh-CN" altLang="en-US"/>
          </a:p>
        </p:txBody>
      </p:sp>
      <p:pic>
        <p:nvPicPr>
          <p:cNvPr id="6" name="图片 5"/>
          <p:cNvPicPr>
            <a:picLocks noChangeAspect="1"/>
          </p:cNvPicPr>
          <p:nvPr userDrawn="1"/>
        </p:nvPicPr>
        <p:blipFill>
          <a:blip r:embed="rId3"/>
          <a:stretch>
            <a:fillRect/>
          </a:stretch>
        </p:blipFill>
        <p:spPr>
          <a:xfrm>
            <a:off x="3446780" y="1465580"/>
            <a:ext cx="5163185" cy="800100"/>
          </a:xfrm>
          <a:prstGeom prst="rect">
            <a:avLst/>
          </a:prstGeom>
        </p:spPr>
      </p:pic>
      <p:pic>
        <p:nvPicPr>
          <p:cNvPr id="7" name="图片 6"/>
          <p:cNvPicPr>
            <a:picLocks noChangeAspect="1"/>
          </p:cNvPicPr>
          <p:nvPr userDrawn="1"/>
        </p:nvPicPr>
        <p:blipFill>
          <a:blip r:embed="rId3"/>
          <a:stretch>
            <a:fillRect/>
          </a:stretch>
        </p:blipFill>
        <p:spPr>
          <a:xfrm>
            <a:off x="1862455" y="5064760"/>
            <a:ext cx="8635365" cy="800100"/>
          </a:xfrm>
          <a:prstGeom prst="rect">
            <a:avLst/>
          </a:prstGeom>
        </p:spPr>
      </p:pic>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image" Target="../media/image6.jpeg"/><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8.png"/><Relationship Id="rId10" Type="http://schemas.openxmlformats.org/officeDocument/2006/relationships/image" Target="../media/image7.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zh-CN" altLang="en-US" smtClean="0"/>
          </a:p>
        </p:txBody>
      </p:sp>
      <p:sp>
        <p:nvSpPr>
          <p:cNvPr id="1027" name="文本占位符 2"/>
          <p:cNvSpPr>
            <a:spLocks noGrp="1" noChangeArrowheads="1"/>
          </p:cNvSpPr>
          <p:nvPr>
            <p:ph type="body" idx="9"/>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sz="1200" noProof="1">
                <a:solidFill>
                  <a:srgbClr val="898989"/>
                </a:solidFill>
                <a:latin typeface="等线" panose="02010600030101010101" charset="-122"/>
                <a:ea typeface="等线" panose="02010600030101010101" charset="-122"/>
                <a:cs typeface="宋体" pitchFamily="2" charset="-122"/>
              </a:defRPr>
            </a:lvl1pPr>
          </a:lstStyle>
          <a:p>
            <a:pPr>
              <a:defRPr/>
            </a:pPr>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spcBef>
                <a:spcPts val="0"/>
              </a:spcBef>
              <a:spcAft>
                <a:spcPts val="0"/>
              </a:spcAft>
              <a:buFontTx/>
              <a:buNone/>
              <a:defRPr kumimoji="0" sz="1200">
                <a:solidFill>
                  <a:schemeClr val="tx1">
                    <a:tint val="75000"/>
                  </a:schemeClr>
                </a:solidFill>
                <a:latin typeface="+mn-lt"/>
                <a:ea typeface="+mn-ea"/>
                <a:cs typeface="+mn-cs"/>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a:defRPr sz="1200">
                <a:solidFill>
                  <a:srgbClr val="898989"/>
                </a:solidFill>
                <a:ea typeface="等线" panose="02010600030101010101" charset="-122"/>
              </a:defRPr>
            </a:lvl1pPr>
          </a:lstStyle>
          <a:p>
            <a:fld id="{5558DAD5-D431-48DD-BB7C-9F90A0AF82BA}" type="slidenum">
              <a:rPr lang="zh-CN" altLang="en-US"/>
            </a:fld>
            <a:endParaRPr lang="zh-CN" altLang="en-US"/>
          </a:p>
        </p:txBody>
      </p:sp>
      <p:pic>
        <p:nvPicPr>
          <p:cNvPr id="1031" name="图片 6"/>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0" y="0"/>
            <a:ext cx="12192000" cy="685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矩形 1"/>
          <p:cNvSpPr>
            <a:spLocks noChangeArrowheads="1"/>
          </p:cNvSpPr>
          <p:nvPr userDrawn="1"/>
        </p:nvSpPr>
        <p:spPr bwMode="auto">
          <a:xfrm>
            <a:off x="871538" y="363538"/>
            <a:ext cx="892175"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3600" b="1">
                <a:solidFill>
                  <a:schemeClr val="bg1"/>
                </a:solidFill>
                <a:latin typeface="微软雅黑" panose="020B0503020204020204" pitchFamily="34" charset="-122"/>
                <a:ea typeface="微软雅黑" panose="020B0503020204020204" pitchFamily="34" charset="-122"/>
                <a:sym typeface="宋体" pitchFamily="2" charset="-122"/>
              </a:rPr>
              <a:t>✎ </a:t>
            </a:r>
            <a:endParaRPr lang="zh-CN" altLang="en-US" sz="3600">
              <a:latin typeface="Arial" panose="020B0704020202020204" pitchFamily="34" charset="0"/>
            </a:endParaRPr>
          </a:p>
        </p:txBody>
      </p:sp>
      <p:pic>
        <p:nvPicPr>
          <p:cNvPr id="8" name="图片 7"/>
          <p:cNvPicPr>
            <a:picLocks noChangeAspect="1"/>
          </p:cNvPicPr>
          <p:nvPr userDrawn="1"/>
        </p:nvPicPr>
        <p:blipFill>
          <a:blip r:embed="rId10"/>
          <a:stretch>
            <a:fillRect/>
          </a:stretch>
        </p:blipFill>
        <p:spPr>
          <a:xfrm>
            <a:off x="8430895" y="120650"/>
            <a:ext cx="3150870" cy="912495"/>
          </a:xfrm>
          <a:prstGeom prst="rect">
            <a:avLst/>
          </a:prstGeom>
        </p:spPr>
      </p:pic>
      <p:pic>
        <p:nvPicPr>
          <p:cNvPr id="2" name="图片 1"/>
          <p:cNvPicPr>
            <a:picLocks noChangeAspect="1"/>
          </p:cNvPicPr>
          <p:nvPr userDrawn="1"/>
        </p:nvPicPr>
        <p:blipFill>
          <a:blip r:embed="rId11"/>
          <a:stretch>
            <a:fillRect/>
          </a:stretch>
        </p:blipFill>
        <p:spPr>
          <a:xfrm>
            <a:off x="566420" y="6551295"/>
            <a:ext cx="1887220" cy="23114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iming>
    <p:tnLst>
      <p:par>
        <p:cTn id="1" dur="indefinite" restart="never" nodeType="tmRoot"/>
      </p:par>
    </p:tnLst>
  </p:timing>
  <p:txStyles>
    <p:titleStyle>
      <a:lvl1pPr algn="l" rtl="0" fontAlgn="base">
        <a:lnSpc>
          <a:spcPct val="90000"/>
        </a:lnSpc>
        <a:spcBef>
          <a:spcPct val="0"/>
        </a:spcBef>
        <a:spcAft>
          <a:spcPct val="0"/>
        </a:spcAft>
        <a:defRPr sz="4400" kern="1200">
          <a:solidFill>
            <a:schemeClr val="tx1"/>
          </a:solidFill>
          <a:latin typeface="+mj-lt"/>
          <a:ea typeface="宋体" pitchFamily="2" charset="-122"/>
          <a:cs typeface="等线 Light" panose="02010600030101010101" charset="-122"/>
        </a:defRPr>
      </a:lvl1pPr>
      <a:lvl2pPr algn="l" rtl="0" fontAlgn="base">
        <a:lnSpc>
          <a:spcPct val="90000"/>
        </a:lnSpc>
        <a:spcBef>
          <a:spcPct val="0"/>
        </a:spcBef>
        <a:spcAft>
          <a:spcPct val="0"/>
        </a:spcAft>
        <a:defRPr sz="4400">
          <a:solidFill>
            <a:schemeClr val="tx1"/>
          </a:solidFill>
          <a:latin typeface="等线 Light" panose="02010600030101010101" charset="-122"/>
          <a:ea typeface="宋体" pitchFamily="2" charset="-122"/>
          <a:cs typeface="等线 Light" panose="02010600030101010101" charset="-122"/>
        </a:defRPr>
      </a:lvl2pPr>
      <a:lvl3pPr algn="l" rtl="0" fontAlgn="base">
        <a:lnSpc>
          <a:spcPct val="90000"/>
        </a:lnSpc>
        <a:spcBef>
          <a:spcPct val="0"/>
        </a:spcBef>
        <a:spcAft>
          <a:spcPct val="0"/>
        </a:spcAft>
        <a:defRPr sz="4400">
          <a:solidFill>
            <a:schemeClr val="tx1"/>
          </a:solidFill>
          <a:latin typeface="等线 Light" panose="02010600030101010101" charset="-122"/>
          <a:ea typeface="宋体" pitchFamily="2" charset="-122"/>
          <a:cs typeface="等线 Light" panose="02010600030101010101" charset="-122"/>
        </a:defRPr>
      </a:lvl3pPr>
      <a:lvl4pPr algn="l" rtl="0" fontAlgn="base">
        <a:lnSpc>
          <a:spcPct val="90000"/>
        </a:lnSpc>
        <a:spcBef>
          <a:spcPct val="0"/>
        </a:spcBef>
        <a:spcAft>
          <a:spcPct val="0"/>
        </a:spcAft>
        <a:defRPr sz="4400">
          <a:solidFill>
            <a:schemeClr val="tx1"/>
          </a:solidFill>
          <a:latin typeface="等线 Light" panose="02010600030101010101" charset="-122"/>
          <a:ea typeface="宋体" pitchFamily="2" charset="-122"/>
          <a:cs typeface="等线 Light" panose="02010600030101010101" charset="-122"/>
        </a:defRPr>
      </a:lvl4pPr>
      <a:lvl5pPr algn="l" rtl="0" fontAlgn="base">
        <a:lnSpc>
          <a:spcPct val="90000"/>
        </a:lnSpc>
        <a:spcBef>
          <a:spcPct val="0"/>
        </a:spcBef>
        <a:spcAft>
          <a:spcPct val="0"/>
        </a:spcAft>
        <a:defRPr sz="4400">
          <a:solidFill>
            <a:schemeClr val="tx1"/>
          </a:solidFill>
          <a:latin typeface="等线 Light" panose="02010600030101010101" charset="-122"/>
          <a:ea typeface="宋体" pitchFamily="2" charset="-122"/>
          <a:cs typeface="等线 Light" panose="02010600030101010101" charset="-122"/>
        </a:defRPr>
      </a:lvl5pPr>
      <a:lvl6pPr marL="457200" algn="l" rtl="0" fontAlgn="base">
        <a:lnSpc>
          <a:spcPct val="90000"/>
        </a:lnSpc>
        <a:spcBef>
          <a:spcPct val="0"/>
        </a:spcBef>
        <a:spcAft>
          <a:spcPct val="0"/>
        </a:spcAft>
        <a:defRPr kumimoji="1" sz="4400">
          <a:solidFill>
            <a:schemeClr val="tx1"/>
          </a:solidFill>
          <a:latin typeface="等线 Light" panose="02010600030101010101" charset="-122"/>
          <a:ea typeface="等线 Light" panose="02010600030101010101" charset="-122"/>
          <a:cs typeface="等线 Light" panose="02010600030101010101" charset="-122"/>
        </a:defRPr>
      </a:lvl6pPr>
      <a:lvl7pPr marL="914400" algn="l" rtl="0" fontAlgn="base">
        <a:lnSpc>
          <a:spcPct val="90000"/>
        </a:lnSpc>
        <a:spcBef>
          <a:spcPct val="0"/>
        </a:spcBef>
        <a:spcAft>
          <a:spcPct val="0"/>
        </a:spcAft>
        <a:defRPr kumimoji="1" sz="4400">
          <a:solidFill>
            <a:schemeClr val="tx1"/>
          </a:solidFill>
          <a:latin typeface="等线 Light" panose="02010600030101010101" charset="-122"/>
          <a:ea typeface="等线 Light" panose="02010600030101010101" charset="-122"/>
          <a:cs typeface="等线 Light" panose="02010600030101010101" charset="-122"/>
        </a:defRPr>
      </a:lvl7pPr>
      <a:lvl8pPr marL="1371600" algn="l" rtl="0" fontAlgn="base">
        <a:lnSpc>
          <a:spcPct val="90000"/>
        </a:lnSpc>
        <a:spcBef>
          <a:spcPct val="0"/>
        </a:spcBef>
        <a:spcAft>
          <a:spcPct val="0"/>
        </a:spcAft>
        <a:defRPr kumimoji="1" sz="4400">
          <a:solidFill>
            <a:schemeClr val="tx1"/>
          </a:solidFill>
          <a:latin typeface="等线 Light" panose="02010600030101010101" charset="-122"/>
          <a:ea typeface="等线 Light" panose="02010600030101010101" charset="-122"/>
          <a:cs typeface="等线 Light" panose="02010600030101010101" charset="-122"/>
        </a:defRPr>
      </a:lvl8pPr>
      <a:lvl9pPr marL="1828800" algn="l" rtl="0" fontAlgn="base">
        <a:lnSpc>
          <a:spcPct val="90000"/>
        </a:lnSpc>
        <a:spcBef>
          <a:spcPct val="0"/>
        </a:spcBef>
        <a:spcAft>
          <a:spcPct val="0"/>
        </a:spcAft>
        <a:defRPr kumimoji="1" sz="4400">
          <a:solidFill>
            <a:schemeClr val="tx1"/>
          </a:solidFill>
          <a:latin typeface="等线 Light" panose="02010600030101010101" charset="-122"/>
          <a:ea typeface="等线 Light" panose="02010600030101010101" charset="-122"/>
          <a:cs typeface="等线 Light" panose="02010600030101010101" charset="-122"/>
        </a:defRPr>
      </a:lvl9pPr>
    </p:titleStyle>
    <p:bodyStyle>
      <a:lvl1pPr marL="228600" indent="-228600" algn="l" rtl="0" fontAlgn="base">
        <a:lnSpc>
          <a:spcPct val="90000"/>
        </a:lnSpc>
        <a:spcBef>
          <a:spcPts val="1000"/>
        </a:spcBef>
        <a:spcAft>
          <a:spcPct val="0"/>
        </a:spcAft>
        <a:buFont typeface="Arial" panose="020B0704020202020204" pitchFamily="34" charset="0"/>
        <a:buChar char="•"/>
        <a:defRPr sz="2800" kern="1200">
          <a:solidFill>
            <a:schemeClr val="tx1"/>
          </a:solidFill>
          <a:latin typeface="+mn-lt"/>
          <a:ea typeface="+mn-ea"/>
          <a:cs typeface="等线" panose="02010600030101010101" charset="-122"/>
        </a:defRPr>
      </a:lvl1pPr>
      <a:lvl2pPr marL="685800" indent="-228600" algn="l" rtl="0" fontAlgn="base">
        <a:lnSpc>
          <a:spcPct val="90000"/>
        </a:lnSpc>
        <a:spcBef>
          <a:spcPts val="500"/>
        </a:spcBef>
        <a:spcAft>
          <a:spcPct val="0"/>
        </a:spcAft>
        <a:buFont typeface="Arial" panose="020B0704020202020204" pitchFamily="34" charset="0"/>
        <a:buChar char="•"/>
        <a:defRPr sz="2400" kern="1200">
          <a:solidFill>
            <a:schemeClr val="tx1"/>
          </a:solidFill>
          <a:latin typeface="+mn-lt"/>
          <a:ea typeface="+mn-ea"/>
          <a:cs typeface="等线" panose="02010600030101010101" charset="-122"/>
        </a:defRPr>
      </a:lvl2pPr>
      <a:lvl3pPr marL="1143000" indent="-228600" algn="l" rtl="0" fontAlgn="base">
        <a:lnSpc>
          <a:spcPct val="90000"/>
        </a:lnSpc>
        <a:spcBef>
          <a:spcPts val="500"/>
        </a:spcBef>
        <a:spcAft>
          <a:spcPct val="0"/>
        </a:spcAft>
        <a:buFont typeface="Arial" panose="020B0704020202020204" pitchFamily="34" charset="0"/>
        <a:buChar char="•"/>
        <a:defRPr sz="2000" kern="1200">
          <a:solidFill>
            <a:schemeClr val="tx1"/>
          </a:solidFill>
          <a:latin typeface="+mn-lt"/>
          <a:ea typeface="+mn-ea"/>
          <a:cs typeface="等线" panose="02010600030101010101" charset="-122"/>
        </a:defRPr>
      </a:lvl3pPr>
      <a:lvl4pPr marL="1600200" indent="-228600" algn="l" rtl="0" fontAlgn="base">
        <a:lnSpc>
          <a:spcPct val="90000"/>
        </a:lnSpc>
        <a:spcBef>
          <a:spcPts val="500"/>
        </a:spcBef>
        <a:spcAft>
          <a:spcPct val="0"/>
        </a:spcAft>
        <a:buFont typeface="Arial" panose="020B0704020202020204" pitchFamily="34" charset="0"/>
        <a:buChar char="•"/>
        <a:defRPr sz="2000" kern="1200">
          <a:solidFill>
            <a:schemeClr val="tx1"/>
          </a:solidFill>
          <a:latin typeface="+mn-lt"/>
          <a:ea typeface="+mn-ea"/>
          <a:cs typeface="等线" panose="02010600030101010101" charset="-122"/>
        </a:defRPr>
      </a:lvl4pPr>
      <a:lvl5pPr marL="2057400" indent="-228600" algn="l" rtl="0" fontAlgn="base">
        <a:lnSpc>
          <a:spcPct val="90000"/>
        </a:lnSpc>
        <a:spcBef>
          <a:spcPts val="500"/>
        </a:spcBef>
        <a:spcAft>
          <a:spcPct val="0"/>
        </a:spcAft>
        <a:buFont typeface="Arial" panose="020B0704020202020204" pitchFamily="34" charset="0"/>
        <a:buChar char="•"/>
        <a:defRPr sz="2000" kern="1200">
          <a:solidFill>
            <a:schemeClr val="tx1"/>
          </a:solidFill>
          <a:latin typeface="+mn-lt"/>
          <a:ea typeface="+mn-ea"/>
          <a:cs typeface="等线" panose="02010600030101010101" charset="-122"/>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file:///C:\Users\july\AppData\Local\Temp\wps\INetCache\87e8b47f16aaddfd73fb35d72e04559f" TargetMode="External"/><Relationship Id="rId1" Type="http://schemas.openxmlformats.org/officeDocument/2006/relationships/image" Target="../media/image9.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3.xml"/><Relationship Id="rId1" Type="http://schemas.openxmlformats.org/officeDocument/2006/relationships/hyperlink" Target="https://scikit-learn.org/stable/modules/generated/sklearn.cluster.DBSCAN.html" TargetMode="Externa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vmlDrawing" Target="../drawings/vmlDrawing1.vml"/><Relationship Id="rId3" Type="http://schemas.openxmlformats.org/officeDocument/2006/relationships/slideLayout" Target="../slideLayouts/slideLayout7.xml"/><Relationship Id="rId2" Type="http://schemas.openxmlformats.org/officeDocument/2006/relationships/image" Target="../media/image10.emf"/><Relationship Id="rId1"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0.png"/><Relationship Id="rId1" Type="http://schemas.openxmlformats.org/officeDocument/2006/relationships/tags" Target="../tags/tag24.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26.xml"/><Relationship Id="rId2" Type="http://schemas.openxmlformats.org/officeDocument/2006/relationships/image" Target="../media/image21.png"/><Relationship Id="rId1" Type="http://schemas.openxmlformats.org/officeDocument/2006/relationships/tags" Target="../tags/tag25.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image" Target="../media/image22.png"/></Relationships>
</file>

<file path=ppt/slides/_rels/slide24.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4.xml"/><Relationship Id="rId6" Type="http://schemas.openxmlformats.org/officeDocument/2006/relationships/tags" Target="../tags/tag29.xml"/><Relationship Id="rId5" Type="http://schemas.openxmlformats.org/officeDocument/2006/relationships/image" Target="../media/image25.png"/><Relationship Id="rId4" Type="http://schemas.openxmlformats.org/officeDocument/2006/relationships/tags" Target="../tags/tag28.xml"/><Relationship Id="rId3" Type="http://schemas.openxmlformats.org/officeDocument/2006/relationships/image" Target="../media/image24.png"/><Relationship Id="rId2" Type="http://schemas.openxmlformats.org/officeDocument/2006/relationships/tags" Target="../tags/tag27.xml"/><Relationship Id="rId1"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6.png"/><Relationship Id="rId1" Type="http://schemas.openxmlformats.org/officeDocument/2006/relationships/tags" Target="../tags/tag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tags" Target="../tags/tag37.xml"/><Relationship Id="rId7" Type="http://schemas.openxmlformats.org/officeDocument/2006/relationships/tags" Target="../tags/tag36.xml"/><Relationship Id="rId6" Type="http://schemas.openxmlformats.org/officeDocument/2006/relationships/tags" Target="../tags/tag35.xml"/><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tags" Target="../tags/tag3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8.xml"/><Relationship Id="rId1" Type="http://schemas.openxmlformats.org/officeDocument/2006/relationships/hyperlink" Target="https://scikit-learn.org/stable/modules/generated/sklearn.cluster.DBSCAN.html" TargetMode="External"/></Relationships>
</file>

<file path=ppt/slides/_rels/slide41.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40.xml"/><Relationship Id="rId2" Type="http://schemas.openxmlformats.org/officeDocument/2006/relationships/image" Target="../media/image14.png"/><Relationship Id="rId1" Type="http://schemas.openxmlformats.org/officeDocument/2006/relationships/tags" Target="../tags/tag39.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9.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3.png"/><Relationship Id="rId3" Type="http://schemas.openxmlformats.org/officeDocument/2006/relationships/tags" Target="../tags/tag2.xml"/><Relationship Id="rId2" Type="http://schemas.openxmlformats.org/officeDocument/2006/relationships/image" Target="../media/image12.png"/><Relationship Id="rId1" Type="http://schemas.openxmlformats.org/officeDocument/2006/relationships/tags" Target="../tags/tag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hyperlink" Target="https://scikit-learn.org/stable/modules/generated/sklearn.cluster.DBSCAN.html"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15.png"/></Relationships>
</file>

<file path=ppt/slides/_rels/slide8.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image" Target="../media/image19.png"/><Relationship Id="rId7" Type="http://schemas.openxmlformats.org/officeDocument/2006/relationships/tags" Target="../tags/tag6.xml"/><Relationship Id="rId6" Type="http://schemas.openxmlformats.org/officeDocument/2006/relationships/image" Target="../media/image18.png"/><Relationship Id="rId5" Type="http://schemas.openxmlformats.org/officeDocument/2006/relationships/tags" Target="../tags/tag5.xml"/><Relationship Id="rId4" Type="http://schemas.openxmlformats.org/officeDocument/2006/relationships/image" Target="../media/image17.png"/><Relationship Id="rId3" Type="http://schemas.openxmlformats.org/officeDocument/2006/relationships/tags" Target="../tags/tag4.xml"/><Relationship Id="rId26" Type="http://schemas.openxmlformats.org/officeDocument/2006/relationships/notesSlide" Target="../notesSlides/notesSlide4.xml"/><Relationship Id="rId25" Type="http://schemas.openxmlformats.org/officeDocument/2006/relationships/slideLayout" Target="../slideLayouts/slideLayout4.xml"/><Relationship Id="rId24" Type="http://schemas.openxmlformats.org/officeDocument/2006/relationships/tags" Target="../tags/tag22.xml"/><Relationship Id="rId23" Type="http://schemas.openxmlformats.org/officeDocument/2006/relationships/tags" Target="../tags/tag21.xml"/><Relationship Id="rId22" Type="http://schemas.openxmlformats.org/officeDocument/2006/relationships/tags" Target="../tags/tag20.xml"/><Relationship Id="rId21" Type="http://schemas.openxmlformats.org/officeDocument/2006/relationships/tags" Target="../tags/tag19.xml"/><Relationship Id="rId20" Type="http://schemas.openxmlformats.org/officeDocument/2006/relationships/tags" Target="../tags/tag18.xml"/><Relationship Id="rId2" Type="http://schemas.openxmlformats.org/officeDocument/2006/relationships/image" Target="../media/image16.png"/><Relationship Id="rId19" Type="http://schemas.openxmlformats.org/officeDocument/2006/relationships/tags" Target="../tags/tag17.xml"/><Relationship Id="rId18" Type="http://schemas.openxmlformats.org/officeDocument/2006/relationships/tags" Target="../tags/tag16.xml"/><Relationship Id="rId17" Type="http://schemas.openxmlformats.org/officeDocument/2006/relationships/tags" Target="../tags/tag15.xml"/><Relationship Id="rId16" Type="http://schemas.openxmlformats.org/officeDocument/2006/relationships/tags" Target="../tags/tag14.xml"/><Relationship Id="rId15" Type="http://schemas.openxmlformats.org/officeDocument/2006/relationships/tags" Target="../tags/tag13.xml"/><Relationship Id="rId14" Type="http://schemas.openxmlformats.org/officeDocument/2006/relationships/tags" Target="../tags/tag12.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标题 1"/>
          <p:cNvSpPr>
            <a:spLocks noGrp="1" noChangeArrowheads="1"/>
          </p:cNvSpPr>
          <p:nvPr>
            <p:ph type="ctrTitle"/>
          </p:nvPr>
        </p:nvSpPr>
        <p:spPr>
          <a:xfrm>
            <a:off x="1340485" y="1710055"/>
            <a:ext cx="9511030" cy="1912620"/>
          </a:xfrm>
        </p:spPr>
        <p:txBody>
          <a:bodyPr/>
          <a:lstStyle/>
          <a:p>
            <a:r>
              <a:rPr lang="zh-CN" altLang="en-US" dirty="0" smtClean="0">
                <a:latin typeface="微软雅黑" panose="020B0503020204020204" pitchFamily="34" charset="-122"/>
                <a:ea typeface="微软雅黑" panose="020B0503020204020204" pitchFamily="34" charset="-122"/>
              </a:rPr>
              <a:t>第</a:t>
            </a:r>
            <a:r>
              <a:rPr lang="en-US" altLang="zh-CN" dirty="0" smtClean="0">
                <a:latin typeface="微软雅黑" panose="020B0503020204020204" pitchFamily="34" charset="-122"/>
                <a:ea typeface="微软雅黑" panose="020B0503020204020204" pitchFamily="34" charset="-122"/>
              </a:rPr>
              <a:t>7</a:t>
            </a:r>
            <a:r>
              <a:rPr lang="zh-CN" altLang="en-US" dirty="0" smtClean="0">
                <a:latin typeface="微软雅黑" panose="020B0503020204020204" pitchFamily="34" charset="-122"/>
                <a:ea typeface="微软雅黑" panose="020B0503020204020204" pitchFamily="34" charset="-122"/>
              </a:rPr>
              <a:t>章</a:t>
            </a:r>
            <a:r>
              <a:rPr lang="en-US" altLang="zh-CN" dirty="0" smtClean="0">
                <a:latin typeface="微软雅黑" panose="020B0503020204020204" pitchFamily="34" charset="-122"/>
                <a:ea typeface="微软雅黑" panose="020B0503020204020204" pitchFamily="34" charset="-122"/>
              </a:rPr>
              <a:t> Pipeline</a:t>
            </a:r>
            <a:r>
              <a:rPr lang="zh-CN" altLang="en-US" dirty="0" smtClean="0">
                <a:latin typeface="微软雅黑" panose="020B0503020204020204" pitchFamily="34" charset="-122"/>
                <a:ea typeface="微软雅黑" panose="020B0503020204020204" pitchFamily="34" charset="-122"/>
              </a:rPr>
              <a:t>和</a:t>
            </a:r>
            <a:r>
              <a:rPr lang="zh-CN" altLang="en-US" dirty="0" smtClean="0">
                <a:latin typeface="微软雅黑" panose="020B0503020204020204" pitchFamily="34" charset="-122"/>
                <a:ea typeface="微软雅黑" panose="020B0503020204020204" pitchFamily="34" charset="-122"/>
              </a:rPr>
              <a:t>调参</a:t>
            </a:r>
            <a:endParaRPr lang="zh-CN" altLang="en-US" dirty="0" smtClean="0">
              <a:latin typeface="微软雅黑" panose="020B0503020204020204" pitchFamily="34" charset="-122"/>
              <a:ea typeface="微软雅黑" panose="020B0503020204020204" pitchFamily="34" charset="-122"/>
            </a:endParaRPr>
          </a:p>
        </p:txBody>
      </p:sp>
      <p:sp>
        <p:nvSpPr>
          <p:cNvPr id="7" name="矩形 15"/>
          <p:cNvSpPr>
            <a:spLocks noChangeArrowheads="1"/>
          </p:cNvSpPr>
          <p:nvPr/>
        </p:nvSpPr>
        <p:spPr bwMode="auto">
          <a:xfrm>
            <a:off x="5351618" y="5236537"/>
            <a:ext cx="3179762"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2000" b="1" dirty="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000" b="1" dirty="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sz="2000" b="1" dirty="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Pipeline</a:t>
            </a:r>
            <a:r>
              <a:rPr lang="zh-CN" altLang="en-US" sz="2000" b="1" dirty="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概述</a:t>
            </a:r>
            <a:endParaRPr lang="en-US" altLang="zh-CN" sz="2000" b="1" dirty="0">
              <a:solidFill>
                <a:srgbClr val="2E75B6"/>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pPr>
            <a:r>
              <a:rPr lang="en-US" altLang="zh-CN" sz="2000" b="1" dirty="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2000" b="1" dirty="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超参数</a:t>
            </a:r>
            <a:r>
              <a:rPr lang="zh-CN" altLang="en-US" sz="2000" b="1" dirty="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优化</a:t>
            </a:r>
            <a:endParaRPr lang="zh-CN" altLang="en-US" sz="2000" b="1" dirty="0">
              <a:solidFill>
                <a:srgbClr val="2E75B6"/>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矩形 2"/>
          <p:cNvSpPr>
            <a:spLocks noChangeArrowheads="1"/>
          </p:cNvSpPr>
          <p:nvPr/>
        </p:nvSpPr>
        <p:spPr bwMode="auto">
          <a:xfrm>
            <a:off x="8821192" y="5236537"/>
            <a:ext cx="3170940"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2000" b="1" dirty="0" smtClean="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000" b="1" dirty="0" smtClean="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交叉验证</a:t>
            </a:r>
            <a:r>
              <a:rPr lang="en-US" altLang="zh-CN" sz="2000" b="1" dirty="0" smtClean="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 </a:t>
            </a:r>
            <a:endParaRPr lang="en-US" altLang="zh-CN" sz="2000" b="1" dirty="0" smtClean="0">
              <a:solidFill>
                <a:srgbClr val="2E75B6"/>
              </a:solidFill>
              <a:latin typeface="微软雅黑" panose="020B0503020204020204" pitchFamily="34" charset="-122"/>
              <a:ea typeface="微软雅黑" panose="020B0503020204020204" pitchFamily="34" charset="-122"/>
            </a:endParaRPr>
          </a:p>
          <a:p>
            <a:pPr>
              <a:lnSpc>
                <a:spcPct val="150000"/>
              </a:lnSpc>
            </a:pPr>
            <a:r>
              <a:rPr lang="en-US" altLang="zh-CN" sz="2000" b="1" dirty="0" smtClean="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000" b="1" dirty="0" smtClean="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网格</a:t>
            </a:r>
            <a:r>
              <a:rPr lang="zh-CN" altLang="en-US" sz="2000" b="1" dirty="0" smtClean="0">
                <a:solidFill>
                  <a:srgbClr val="2E75B6"/>
                </a:solidFill>
                <a:latin typeface="微软雅黑" panose="020B0503020204020204" pitchFamily="34" charset="-122"/>
                <a:ea typeface="微软雅黑" panose="020B0503020204020204" pitchFamily="34" charset="-122"/>
                <a:sym typeface="微软雅黑" panose="020B0503020204020204" pitchFamily="34" charset="-122"/>
              </a:rPr>
              <a:t>搜索</a:t>
            </a:r>
            <a:endParaRPr lang="zh-CN" altLang="en-US" sz="2000" b="1" dirty="0" smtClean="0">
              <a:solidFill>
                <a:srgbClr val="2E75B6"/>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p:cNvPicPr/>
          <p:nvPr/>
        </p:nvPicPr>
        <p:blipFill>
          <a:blip r:embed="rId1" r:link="rId2"/>
          <a:stretch>
            <a:fillRect/>
          </a:stretch>
        </p:blipFill>
        <p:spPr>
          <a:xfrm>
            <a:off x="132080" y="5151120"/>
            <a:ext cx="4672330" cy="1186180"/>
          </a:xfrm>
          <a:prstGeom prst="rect">
            <a:avLst/>
          </a:prstGeom>
          <a:noFill/>
          <a:ln w="9525">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pPr algn="l" fontAlgn="auto">
              <a:lnSpc>
                <a:spcPct val="100000"/>
              </a:lnSpc>
              <a:spcBef>
                <a:spcPts val="0"/>
              </a:spcBef>
              <a:spcAft>
                <a:spcPts val="0"/>
              </a:spcAft>
              <a:buClrTx/>
              <a:buSzTx/>
              <a:buFont typeface="Arial" panose="020B0704020202020204" pitchFamily="34" charset="0"/>
              <a:defRPr/>
            </a:pPr>
            <a:r>
              <a:rPr lang="en-US" altLang="zh-CN" sz="4000" dirty="0">
                <a:solidFill>
                  <a:srgbClr val="1353A2"/>
                </a:solidFill>
                <a:cs typeface="+mn-cs"/>
              </a:rPr>
              <a:t>Pipeline</a:t>
            </a:r>
            <a:r>
              <a:rPr lang="zh-CN" altLang="en-US" sz="4000" dirty="0">
                <a:solidFill>
                  <a:srgbClr val="1353A2"/>
                </a:solidFill>
                <a:cs typeface="+mn-cs"/>
              </a:rPr>
              <a:t>的</a:t>
            </a:r>
            <a:r>
              <a:rPr lang="zh-CN" altLang="en-US" sz="4000" dirty="0">
                <a:solidFill>
                  <a:srgbClr val="1353A2"/>
                </a:solidFill>
                <a:cs typeface="+mn-cs"/>
              </a:rPr>
              <a:t>实现</a:t>
            </a:r>
            <a:endParaRPr lang="zh-CN" altLang="en-US" sz="4000" dirty="0">
              <a:solidFill>
                <a:srgbClr val="1353A2"/>
              </a:solidFill>
              <a:cs typeface="+mn-cs"/>
            </a:endParaRPr>
          </a:p>
        </p:txBody>
      </p:sp>
      <p:sp>
        <p:nvSpPr>
          <p:cNvPr id="5" name="Text Box 3"/>
          <p:cNvSpPr txBox="1">
            <a:spLocks noChangeArrowheads="1"/>
          </p:cNvSpPr>
          <p:nvPr/>
        </p:nvSpPr>
        <p:spPr bwMode="auto">
          <a:xfrm>
            <a:off x="1158875" y="1322705"/>
            <a:ext cx="9874250" cy="5225415"/>
          </a:xfrm>
          <a:prstGeom prst="rect">
            <a:avLst/>
          </a:prstGeom>
          <a:noFill/>
          <a:ln w="9525">
            <a:noFill/>
            <a:round/>
          </a:ln>
        </p:spPr>
        <p:txBody>
          <a:bodyPr lIns="68580" tIns="34290" rIns="68580" bIns="34290"/>
          <a:p>
            <a:pPr lvl="1" indent="-457200" eaLnBrk="1" hangingPunct="1">
              <a:lnSpc>
                <a:spcPct val="150000"/>
              </a:lnSpc>
              <a:spcBef>
                <a:spcPts val="750"/>
              </a:spcBef>
              <a:buClr>
                <a:srgbClr val="336699"/>
              </a:buClr>
              <a:buFont typeface="Wingdings" panose="05000000000000000000" charset="0"/>
              <a:buChar char=""/>
            </a:pPr>
            <a:r>
              <a:rPr sz="2600" dirty="0">
                <a:latin typeface="微软雅黑" charset="0"/>
                <a:ea typeface="微软雅黑" charset="0"/>
                <a:cs typeface="微软雅黑" charset="0"/>
              </a:rPr>
              <a:t>实现一个Pipeline需要遵循以下步骤：</a:t>
            </a:r>
            <a:endParaRPr sz="2600" dirty="0">
              <a:latin typeface="微软雅黑" charset="0"/>
              <a:ea typeface="微软雅黑" charset="0"/>
              <a:cs typeface="微软雅黑" charset="0"/>
            </a:endParaRPr>
          </a:p>
          <a:p>
            <a:pPr marL="971550" lvl="2" indent="-514350" eaLnBrk="1" hangingPunct="1">
              <a:lnSpc>
                <a:spcPct val="150000"/>
              </a:lnSpc>
              <a:spcBef>
                <a:spcPts val="750"/>
              </a:spcBef>
              <a:buClr>
                <a:srgbClr val="336699"/>
              </a:buClr>
              <a:buFont typeface="+mj-ea"/>
              <a:buAutoNum type="circleNumDbPlain"/>
            </a:pPr>
            <a:r>
              <a:rPr sz="2600" u="sng" dirty="0">
                <a:latin typeface="微软雅黑" charset="0"/>
                <a:ea typeface="微软雅黑" charset="0"/>
                <a:cs typeface="微软雅黑" charset="0"/>
              </a:rPr>
              <a:t>确定数据处理和模型训练的步骤</a:t>
            </a:r>
            <a:r>
              <a:rPr sz="2600" dirty="0">
                <a:latin typeface="微软雅黑" charset="0"/>
                <a:ea typeface="微软雅黑" charset="0"/>
                <a:cs typeface="微软雅黑" charset="0"/>
              </a:rPr>
              <a:t>：首先需要确定数据处理和模型训练所需要的所有步骤，包括数据清洗、特征提取、模型训练等。</a:t>
            </a:r>
            <a:endParaRPr sz="2600" dirty="0">
              <a:latin typeface="微软雅黑" charset="0"/>
              <a:ea typeface="微软雅黑" charset="0"/>
              <a:cs typeface="微软雅黑" charset="0"/>
            </a:endParaRPr>
          </a:p>
          <a:p>
            <a:pPr marL="971550" lvl="2" indent="-514350" eaLnBrk="1" hangingPunct="1">
              <a:lnSpc>
                <a:spcPct val="150000"/>
              </a:lnSpc>
              <a:spcBef>
                <a:spcPts val="750"/>
              </a:spcBef>
              <a:buClr>
                <a:srgbClr val="336699"/>
              </a:buClr>
              <a:buFont typeface="+mj-ea"/>
              <a:buAutoNum type="circleNumDbPlain"/>
            </a:pPr>
            <a:r>
              <a:rPr sz="2600" u="sng" dirty="0">
                <a:latin typeface="微软雅黑" charset="0"/>
                <a:ea typeface="微软雅黑" charset="0"/>
                <a:cs typeface="微软雅黑" charset="0"/>
              </a:rPr>
              <a:t>定义每个步骤的处理程序或者函数</a:t>
            </a:r>
            <a:r>
              <a:rPr sz="2600" dirty="0">
                <a:latin typeface="微软雅黑" charset="0"/>
                <a:ea typeface="微软雅黑" charset="0"/>
                <a:cs typeface="微软雅黑" charset="0"/>
              </a:rPr>
              <a:t>：对于每个步骤，需要定义一个处理程序或者函数来完成相应的数据处理或模型训练任务。这些处理程序或者函数可以是用Python、R等编程语言编写的脚本或者函数。</a:t>
            </a:r>
            <a:endParaRPr sz="2600" dirty="0">
              <a:latin typeface="微软雅黑" charset="0"/>
              <a:ea typeface="微软雅黑" charset="0"/>
              <a:cs typeface="微软雅黑" charset="0"/>
            </a:endParaRPr>
          </a:p>
          <a:p>
            <a:pPr marL="0" lvl="1" indent="0" eaLnBrk="1" hangingPunct="1">
              <a:lnSpc>
                <a:spcPct val="150000"/>
              </a:lnSpc>
              <a:spcBef>
                <a:spcPts val="750"/>
              </a:spcBef>
              <a:buClr>
                <a:srgbClr val="336699"/>
              </a:buClr>
              <a:buFont typeface="+mj-ea"/>
              <a:buNone/>
            </a:pPr>
            <a:endParaRPr sz="2600" dirty="0">
              <a:latin typeface="微软雅黑" charset="0"/>
              <a:ea typeface="微软雅黑" charset="0"/>
              <a:cs typeface="微软雅黑"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pPr algn="l" fontAlgn="auto">
              <a:lnSpc>
                <a:spcPct val="100000"/>
              </a:lnSpc>
              <a:spcBef>
                <a:spcPts val="0"/>
              </a:spcBef>
              <a:spcAft>
                <a:spcPts val="0"/>
              </a:spcAft>
              <a:buClrTx/>
              <a:buSzTx/>
              <a:buFont typeface="Arial" panose="020B0704020202020204" pitchFamily="34" charset="0"/>
              <a:defRPr/>
            </a:pPr>
            <a:r>
              <a:rPr lang="en-US" altLang="zh-CN" sz="4000" dirty="0">
                <a:solidFill>
                  <a:srgbClr val="1353A2"/>
                </a:solidFill>
                <a:cs typeface="+mn-cs"/>
              </a:rPr>
              <a:t>Pipeline</a:t>
            </a:r>
            <a:r>
              <a:rPr lang="zh-CN" altLang="en-US" sz="4000" dirty="0">
                <a:solidFill>
                  <a:srgbClr val="1353A2"/>
                </a:solidFill>
                <a:cs typeface="+mn-cs"/>
              </a:rPr>
              <a:t>的</a:t>
            </a:r>
            <a:r>
              <a:rPr lang="zh-CN" altLang="en-US" sz="4000" dirty="0">
                <a:solidFill>
                  <a:srgbClr val="1353A2"/>
                </a:solidFill>
                <a:cs typeface="+mn-cs"/>
              </a:rPr>
              <a:t>实现</a:t>
            </a:r>
            <a:endParaRPr lang="zh-CN" altLang="en-US" sz="4000" dirty="0">
              <a:solidFill>
                <a:srgbClr val="1353A2"/>
              </a:solidFill>
              <a:cs typeface="+mn-cs"/>
            </a:endParaRPr>
          </a:p>
        </p:txBody>
      </p:sp>
      <p:sp>
        <p:nvSpPr>
          <p:cNvPr id="5" name="Text Box 3"/>
          <p:cNvSpPr txBox="1">
            <a:spLocks noChangeArrowheads="1"/>
          </p:cNvSpPr>
          <p:nvPr/>
        </p:nvSpPr>
        <p:spPr bwMode="auto">
          <a:xfrm>
            <a:off x="1158875" y="1553845"/>
            <a:ext cx="9874250" cy="4499610"/>
          </a:xfrm>
          <a:prstGeom prst="rect">
            <a:avLst/>
          </a:prstGeom>
          <a:noFill/>
          <a:ln w="9525">
            <a:noFill/>
            <a:round/>
          </a:ln>
        </p:spPr>
        <p:txBody>
          <a:bodyPr lIns="68580" tIns="34290" rIns="68580" bIns="34290"/>
          <a:p>
            <a:pPr lvl="1" indent="-457200" eaLnBrk="1" hangingPunct="1">
              <a:lnSpc>
                <a:spcPct val="150000"/>
              </a:lnSpc>
              <a:spcBef>
                <a:spcPts val="750"/>
              </a:spcBef>
              <a:buClr>
                <a:srgbClr val="336699"/>
              </a:buClr>
              <a:buFont typeface="Wingdings" panose="05000000000000000000" charset="0"/>
              <a:buChar char=""/>
            </a:pPr>
            <a:r>
              <a:rPr sz="2600" dirty="0">
                <a:latin typeface="微软雅黑" charset="0"/>
                <a:ea typeface="微软雅黑" charset="0"/>
                <a:cs typeface="微软雅黑" charset="0"/>
              </a:rPr>
              <a:t>实现一个Pipeline需要遵循以下步骤：</a:t>
            </a:r>
            <a:endParaRPr sz="2600" dirty="0">
              <a:latin typeface="微软雅黑" charset="0"/>
              <a:ea typeface="微软雅黑" charset="0"/>
              <a:cs typeface="微软雅黑" charset="0"/>
            </a:endParaRPr>
          </a:p>
          <a:p>
            <a:pPr marL="971550" lvl="2" indent="-514350" eaLnBrk="1" hangingPunct="1">
              <a:lnSpc>
                <a:spcPct val="150000"/>
              </a:lnSpc>
              <a:spcBef>
                <a:spcPts val="750"/>
              </a:spcBef>
              <a:buClr>
                <a:srgbClr val="336699"/>
              </a:buClr>
              <a:buFont typeface="+mj-ea"/>
              <a:buAutoNum type="circleNumDbPlain" startAt="3"/>
            </a:pPr>
            <a:r>
              <a:rPr sz="2600" u="sng" dirty="0">
                <a:latin typeface="微软雅黑" charset="0"/>
                <a:ea typeface="微软雅黑" charset="0"/>
                <a:cs typeface="微软雅黑" charset="0"/>
              </a:rPr>
              <a:t>将步骤串联起来形成Pipeline</a:t>
            </a:r>
            <a:r>
              <a:rPr sz="2600" dirty="0">
                <a:latin typeface="微软雅黑" charset="0"/>
                <a:ea typeface="微软雅黑" charset="0"/>
                <a:cs typeface="微软雅黑" charset="0"/>
              </a:rPr>
              <a:t>：最后需要将所有的步骤串联起来形成一个连续的工作流。这一过程可以通过编程语言提供的相应库或者工具来实现，例如Python中的</a:t>
            </a:r>
            <a:r>
              <a:rPr sz="2600" u="sng" dirty="0">
                <a:latin typeface="微软雅黑" charset="0"/>
                <a:ea typeface="微软雅黑" charset="0"/>
                <a:cs typeface="微软雅黑" charset="0"/>
              </a:rPr>
              <a:t>Scikit-learn</a:t>
            </a:r>
            <a:r>
              <a:rPr sz="2600" dirty="0">
                <a:latin typeface="微软雅黑" charset="0"/>
                <a:ea typeface="微软雅黑" charset="0"/>
                <a:cs typeface="微软雅黑" charset="0"/>
              </a:rPr>
              <a:t>、</a:t>
            </a:r>
            <a:r>
              <a:rPr sz="2600" u="sng" dirty="0">
                <a:latin typeface="微软雅黑" charset="0"/>
                <a:ea typeface="微软雅黑" charset="0"/>
                <a:cs typeface="微软雅黑" charset="0"/>
              </a:rPr>
              <a:t>Pandas</a:t>
            </a:r>
            <a:r>
              <a:rPr sz="2600" dirty="0">
                <a:latin typeface="微软雅黑" charset="0"/>
                <a:ea typeface="微软雅黑" charset="0"/>
                <a:cs typeface="微软雅黑" charset="0"/>
              </a:rPr>
              <a:t>等库都提供了实现Pipeline的工具。</a:t>
            </a:r>
            <a:endParaRPr sz="2600" dirty="0">
              <a:latin typeface="微软雅黑" charset="0"/>
              <a:ea typeface="微软雅黑" charset="0"/>
              <a:cs typeface="微软雅黑"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Pipeline</a:t>
            </a:r>
            <a:r>
              <a:rPr lang="zh-CN" altLang="en-US" sz="4000" dirty="0">
                <a:solidFill>
                  <a:srgbClr val="1353A2"/>
                </a:solidFill>
                <a:cs typeface="+mn-cs"/>
                <a:sym typeface="+mn-ea"/>
              </a:rPr>
              <a:t>目的</a:t>
            </a:r>
            <a:endParaRPr lang="zh-CN" altLang="en-US" sz="4000" dirty="0">
              <a:solidFill>
                <a:srgbClr val="1353A2"/>
              </a:solidFill>
              <a:cs typeface="+mn-cs"/>
              <a:sym typeface="+mn-ea"/>
            </a:endParaRPr>
          </a:p>
        </p:txBody>
      </p:sp>
      <p:sp>
        <p:nvSpPr>
          <p:cNvPr id="7" name="Text Box 3"/>
          <p:cNvSpPr txBox="1">
            <a:spLocks noChangeArrowheads="1"/>
          </p:cNvSpPr>
          <p:nvPr/>
        </p:nvSpPr>
        <p:spPr bwMode="auto">
          <a:xfrm>
            <a:off x="1642745" y="2122170"/>
            <a:ext cx="9122410" cy="3827780"/>
          </a:xfrm>
          <a:prstGeom prst="rect">
            <a:avLst/>
          </a:prstGeom>
          <a:noFill/>
          <a:ln w="9525">
            <a:noFill/>
            <a:round/>
          </a:ln>
        </p:spPr>
        <p:txBody>
          <a:bodyPr lIns="68580" tIns="34290" rIns="68580" bIns="34290"/>
          <a:p>
            <a:pPr marL="720090" lvl="2" indent="-342900" eaLnBrk="1" hangingPunct="1">
              <a:lnSpc>
                <a:spcPct val="150000"/>
              </a:lnSpc>
              <a:spcBef>
                <a:spcPts val="750"/>
              </a:spcBef>
              <a:buClr>
                <a:srgbClr val="336699"/>
              </a:buClr>
              <a:buFont typeface="Arial" panose="020B0704020202020204" pitchFamily="34" charset="0"/>
              <a:buChar char="•"/>
            </a:pP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使用Pipeline能带来的最大的好处就是简化机器学习模型的训练流程</a:t>
            </a:r>
            <a:endPar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720090" lvl="2" indent="-342900" eaLnBrk="1" hangingPunct="1">
              <a:lnSpc>
                <a:spcPct val="150000"/>
              </a:lnSpc>
              <a:spcBef>
                <a:spcPts val="750"/>
              </a:spcBef>
              <a:buClr>
                <a:srgbClr val="336699"/>
              </a:buClr>
              <a:buFont typeface="Arial" panose="020B0704020202020204" pitchFamily="34" charset="0"/>
              <a:buChar char="•"/>
            </a:pP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我们不用在每次训练模型或者进行预测的时候，手动地逐个调用数据预处理、特征工程和模型训练的步骤。</a:t>
            </a:r>
            <a:endPar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720090" lvl="2" indent="-342900" eaLnBrk="1" hangingPunct="1">
              <a:lnSpc>
                <a:spcPct val="150000"/>
              </a:lnSpc>
              <a:spcBef>
                <a:spcPts val="750"/>
              </a:spcBef>
              <a:buClr>
                <a:srgbClr val="336699"/>
              </a:buClr>
              <a:buFont typeface="Arial" panose="020B0704020202020204" pitchFamily="34" charset="0"/>
              <a:buChar char="•"/>
            </a:pP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这样不仅可以减少代码量，还能使代码结构更加清晰。</a:t>
            </a:r>
            <a:endPar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p:txBody>
      </p:sp>
      <p:sp>
        <p:nvSpPr>
          <p:cNvPr id="2" name="文本框 1"/>
          <p:cNvSpPr txBox="1"/>
          <p:nvPr/>
        </p:nvSpPr>
        <p:spPr>
          <a:xfrm>
            <a:off x="1810385" y="1466215"/>
            <a:ext cx="6096000" cy="521970"/>
          </a:xfrm>
          <a:prstGeom prst="rect">
            <a:avLst/>
          </a:prstGeom>
          <a:noFill/>
        </p:spPr>
        <p:txBody>
          <a:bodyPr wrap="square" rtlCol="0" anchor="t">
            <a:spAutoFit/>
          </a:bodyPr>
          <a:p>
            <a:pPr marL="457200" indent="-457200">
              <a:buFont typeface="Wingdings" panose="05000000000000000000" charset="0"/>
              <a:buChar char=""/>
            </a:pPr>
            <a:r>
              <a:rPr lang="en-US" altLang="zh-CN" sz="2800" b="1" i="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1.</a:t>
            </a:r>
            <a:r>
              <a:rPr lang="zh-CN" altLang="en-US" sz="2800" b="1" i="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简化训练流程</a:t>
            </a:r>
            <a:endParaRPr lang="zh-CN" altLang="en-US" sz="2800" b="1" i="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Pipeline</a:t>
            </a:r>
            <a:r>
              <a:rPr lang="zh-CN" altLang="en-US" sz="4000" dirty="0">
                <a:solidFill>
                  <a:srgbClr val="1353A2"/>
                </a:solidFill>
                <a:cs typeface="+mn-cs"/>
                <a:sym typeface="+mn-ea"/>
              </a:rPr>
              <a:t>目的</a:t>
            </a:r>
            <a:endParaRPr lang="zh-CN" altLang="en-US" sz="4000" dirty="0">
              <a:solidFill>
                <a:srgbClr val="1353A2"/>
              </a:solidFill>
              <a:cs typeface="+mn-cs"/>
              <a:sym typeface="+mn-ea"/>
            </a:endParaRPr>
          </a:p>
        </p:txBody>
      </p:sp>
      <p:sp>
        <p:nvSpPr>
          <p:cNvPr id="7" name="Text Box 3"/>
          <p:cNvSpPr txBox="1">
            <a:spLocks noChangeArrowheads="1"/>
          </p:cNvSpPr>
          <p:nvPr/>
        </p:nvSpPr>
        <p:spPr bwMode="auto">
          <a:xfrm>
            <a:off x="1642745" y="1776730"/>
            <a:ext cx="9335770" cy="4669155"/>
          </a:xfrm>
          <a:prstGeom prst="rect">
            <a:avLst/>
          </a:prstGeom>
          <a:noFill/>
          <a:ln w="9525">
            <a:noFill/>
            <a:round/>
          </a:ln>
        </p:spPr>
        <p:txBody>
          <a:bodyPr lIns="68580" tIns="34290" rIns="68580" bIns="34290"/>
          <a:p>
            <a:pPr marL="720090" lvl="2" indent="-342900" eaLnBrk="1" hangingPunct="1">
              <a:lnSpc>
                <a:spcPct val="150000"/>
              </a:lnSpc>
              <a:spcBef>
                <a:spcPts val="750"/>
              </a:spcBef>
              <a:buClr>
                <a:srgbClr val="336699"/>
              </a:buClr>
              <a:buFont typeface="Arial" panose="020B0704020202020204" pitchFamily="34" charset="0"/>
              <a:buChar char="•"/>
            </a:pP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在机器学习中，</a:t>
            </a:r>
            <a:r>
              <a:rPr sz="2600" b="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数据泄露</a:t>
            </a:r>
            <a:r>
              <a:rPr lang="zh-CN" sz="2600" b="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（data leakage）</a:t>
            </a: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是一个严重的问题。例如，在进行数据预处理和模型选择时，如果不小心将</a:t>
            </a:r>
            <a:r>
              <a:rPr sz="2600" u="sng"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测试数据</a:t>
            </a: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的信息</a:t>
            </a:r>
            <a:r>
              <a:rPr sz="2600" u="sng"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泄露到训练数据</a:t>
            </a: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的处理过程中，会导致模型在测试集上的评估结果过于乐观。</a:t>
            </a:r>
            <a:endPar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720090" lvl="2" indent="-342900" eaLnBrk="1" hangingPunct="1">
              <a:lnSpc>
                <a:spcPct val="150000"/>
              </a:lnSpc>
              <a:spcBef>
                <a:spcPts val="750"/>
              </a:spcBef>
              <a:buClr>
                <a:srgbClr val="336699"/>
              </a:buClr>
              <a:buFont typeface="Arial" panose="020B0704020202020204" pitchFamily="34" charset="0"/>
              <a:buChar char="•"/>
            </a:pP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Pipeline可以确保每个步骤只使用它应该使用的数据，在Pipeline中，训练数据按照步骤依次处理，测试数据也会以相同的顺序和方式处理，这样就可以很好地避免数据泄露。</a:t>
            </a:r>
            <a:endPar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p:txBody>
      </p:sp>
      <p:sp>
        <p:nvSpPr>
          <p:cNvPr id="2" name="文本框 1"/>
          <p:cNvSpPr txBox="1"/>
          <p:nvPr/>
        </p:nvSpPr>
        <p:spPr>
          <a:xfrm>
            <a:off x="1810385" y="1285240"/>
            <a:ext cx="6238875" cy="599440"/>
          </a:xfrm>
          <a:prstGeom prst="rect">
            <a:avLst/>
          </a:prstGeom>
          <a:noFill/>
        </p:spPr>
        <p:txBody>
          <a:bodyPr wrap="square" rtlCol="0" anchor="t">
            <a:noAutofit/>
          </a:bodyPr>
          <a:p>
            <a:pPr marL="457200" indent="-457200">
              <a:buFont typeface="Wingdings" panose="05000000000000000000" charset="0"/>
              <a:buChar char=""/>
            </a:pPr>
            <a:r>
              <a:rPr lang="en-US" altLang="zh-CN" sz="2800" b="1" i="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2.</a:t>
            </a:r>
            <a:r>
              <a:rPr lang="zh-CN" altLang="en-US" sz="2800" b="1" i="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避免</a:t>
            </a:r>
            <a:r>
              <a:rPr lang="zh-CN" altLang="en-US" sz="2800" b="1" i="1" dirty="0">
                <a:solidFill>
                  <a:srgbClr val="FF0000"/>
                </a:solidFill>
                <a:latin typeface="Arial" panose="020B0704020202020204" pitchFamily="34" charset="0"/>
                <a:ea typeface="微软雅黑" panose="020B0503020204020204" pitchFamily="34" charset="-122"/>
                <a:cs typeface="Arial" panose="020B0704020202020204" pitchFamily="34" charset="0"/>
                <a:sym typeface="+mn-ea"/>
              </a:rPr>
              <a:t>数据泄露</a:t>
            </a:r>
            <a:endParaRPr lang="zh-CN" altLang="en-US" sz="2800" b="1" i="1" dirty="0">
              <a:solidFill>
                <a:srgbClr val="FF0000"/>
              </a:solidFill>
              <a:latin typeface="Arial" panose="020B0704020202020204" pitchFamily="34" charset="0"/>
              <a:ea typeface="微软雅黑" panose="020B0503020204020204" pitchFamily="34" charset="-122"/>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linds(horizontal)">
                                      <p:cBhvr>
                                        <p:cTn id="7"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Pipeline</a:t>
            </a:r>
            <a:r>
              <a:rPr lang="zh-CN" altLang="en-US" sz="4000" dirty="0">
                <a:solidFill>
                  <a:srgbClr val="1353A2"/>
                </a:solidFill>
                <a:cs typeface="+mn-cs"/>
                <a:sym typeface="+mn-ea"/>
              </a:rPr>
              <a:t>目的</a:t>
            </a:r>
            <a:endParaRPr lang="zh-CN" altLang="en-US" sz="4000" dirty="0">
              <a:solidFill>
                <a:srgbClr val="1353A2"/>
              </a:solidFill>
              <a:cs typeface="+mn-cs"/>
              <a:sym typeface="+mn-ea"/>
            </a:endParaRPr>
          </a:p>
        </p:txBody>
      </p:sp>
      <p:sp>
        <p:nvSpPr>
          <p:cNvPr id="7" name="Text Box 3"/>
          <p:cNvSpPr txBox="1">
            <a:spLocks noChangeArrowheads="1"/>
          </p:cNvSpPr>
          <p:nvPr/>
        </p:nvSpPr>
        <p:spPr bwMode="auto">
          <a:xfrm>
            <a:off x="1428115" y="2065655"/>
            <a:ext cx="9335770" cy="3877945"/>
          </a:xfrm>
          <a:prstGeom prst="rect">
            <a:avLst/>
          </a:prstGeom>
          <a:noFill/>
          <a:ln w="9525">
            <a:noFill/>
            <a:round/>
          </a:ln>
        </p:spPr>
        <p:txBody>
          <a:bodyPr lIns="68580" tIns="34290" rIns="68580" bIns="34290"/>
          <a:p>
            <a:pPr marL="720090" lvl="2" indent="-342900" eaLnBrk="1" hangingPunct="1">
              <a:lnSpc>
                <a:spcPct val="150000"/>
              </a:lnSpc>
              <a:spcBef>
                <a:spcPts val="750"/>
              </a:spcBef>
              <a:buClr>
                <a:srgbClr val="336699"/>
              </a:buClr>
              <a:buFont typeface="Arial" panose="020B0704020202020204" pitchFamily="34" charset="0"/>
              <a:buChar char="•"/>
            </a:pP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可以将整个Pipeline当作一个模型来进行参数调整。</a:t>
            </a:r>
            <a:endPar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720090" lvl="2" indent="-342900" eaLnBrk="1" hangingPunct="1">
              <a:lnSpc>
                <a:spcPct val="150000"/>
              </a:lnSpc>
              <a:spcBef>
                <a:spcPts val="750"/>
              </a:spcBef>
              <a:buClr>
                <a:srgbClr val="336699"/>
              </a:buClr>
              <a:buFont typeface="Arial" panose="020B0704020202020204" pitchFamily="34" charset="0"/>
              <a:buChar char="•"/>
            </a:pPr>
            <a:r>
              <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例如，对于一个包含数据预处理和分类器的Pipeline，可以通过网格搜索（Grid Search）或者随机搜索（Random Search）等方法来同时调整预处理步骤和分类器的参数。</a:t>
            </a:r>
            <a:endParaRPr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p:txBody>
      </p:sp>
      <p:sp>
        <p:nvSpPr>
          <p:cNvPr id="2" name="文本框 1"/>
          <p:cNvSpPr txBox="1"/>
          <p:nvPr/>
        </p:nvSpPr>
        <p:spPr>
          <a:xfrm>
            <a:off x="1595755" y="1466215"/>
            <a:ext cx="6238875" cy="599440"/>
          </a:xfrm>
          <a:prstGeom prst="rect">
            <a:avLst/>
          </a:prstGeom>
          <a:noFill/>
        </p:spPr>
        <p:txBody>
          <a:bodyPr wrap="square" rtlCol="0" anchor="t">
            <a:noAutofit/>
          </a:bodyPr>
          <a:p>
            <a:pPr marL="457200" indent="-457200">
              <a:buFont typeface="Wingdings" panose="05000000000000000000" charset="0"/>
              <a:buChar char=""/>
            </a:pPr>
            <a:r>
              <a:rPr lang="en-US" altLang="zh-CN" sz="2800" b="1" i="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3.</a:t>
            </a:r>
            <a:r>
              <a:rPr lang="zh-CN" altLang="en-US" sz="2800" b="1" i="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方便模型调参</a:t>
            </a:r>
            <a:endParaRPr lang="zh-CN" altLang="en-US" sz="2800" b="1" i="1"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rPr>
              <a:t>sklearn</a:t>
            </a:r>
            <a:r>
              <a:rPr lang="zh-CN" altLang="en-US" sz="4000" dirty="0">
                <a:solidFill>
                  <a:srgbClr val="1353A2"/>
                </a:solidFill>
                <a:cs typeface="+mn-cs"/>
              </a:rPr>
              <a:t>的</a:t>
            </a:r>
            <a:r>
              <a:rPr lang="en-US" altLang="zh-CN" sz="4000" dirty="0">
                <a:solidFill>
                  <a:srgbClr val="1353A2"/>
                </a:solidFill>
                <a:cs typeface="+mn-cs"/>
              </a:rPr>
              <a:t>Pipeline</a:t>
            </a:r>
            <a:endParaRPr lang="en-US" altLang="zh-CN" sz="4000" dirty="0">
              <a:solidFill>
                <a:srgbClr val="1353A2"/>
              </a:solidFill>
              <a:cs typeface="+mn-cs"/>
            </a:endParaRPr>
          </a:p>
        </p:txBody>
      </p:sp>
      <p:sp>
        <p:nvSpPr>
          <p:cNvPr id="7" name="Text Box 3"/>
          <p:cNvSpPr txBox="1">
            <a:spLocks noChangeArrowheads="1"/>
          </p:cNvSpPr>
          <p:nvPr/>
        </p:nvSpPr>
        <p:spPr bwMode="auto">
          <a:xfrm>
            <a:off x="1296035" y="1384300"/>
            <a:ext cx="9600565" cy="5130165"/>
          </a:xfrm>
          <a:prstGeom prst="rect">
            <a:avLst/>
          </a:prstGeom>
          <a:noFill/>
          <a:ln w="9525">
            <a:noFill/>
            <a:round/>
          </a:ln>
        </p:spPr>
        <p:txBody>
          <a:bodyPr lIns="68580" tIns="34290" rIns="68580" bIns="34290"/>
          <a:p>
            <a:pPr marL="720090" lvl="2" indent="-342900" eaLnBrk="1" hangingPunct="1">
              <a:lnSpc>
                <a:spcPct val="150000"/>
              </a:lnSpc>
              <a:spcBef>
                <a:spcPts val="750"/>
              </a:spcBef>
              <a:buClr>
                <a:srgbClr val="336699"/>
              </a:buClr>
              <a:buFont typeface="Arial" panose="020B0704020202020204" pitchFamily="34" charset="0"/>
              <a:buChar char="•"/>
            </a:pPr>
            <a:r>
              <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在 scikit-learn 中，Pipeline就像是一个工业生产流水线，把数据预处理、特征选择、模型训练等多个环节按顺序连接起来，整合为一个可重用的工作流，并且可以确保数据处理过程的一致性，避免因代码重复或手动处理导致的错误。</a:t>
            </a:r>
            <a:endPar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720090" lvl="2" indent="-342900" eaLnBrk="1" hangingPunct="1">
              <a:lnSpc>
                <a:spcPct val="150000"/>
              </a:lnSpc>
              <a:spcBef>
                <a:spcPts val="750"/>
              </a:spcBef>
              <a:buClr>
                <a:srgbClr val="336699"/>
              </a:buClr>
              <a:buFont typeface="Arial" panose="020B0704020202020204" pitchFamily="34" charset="0"/>
              <a:buChar char="•"/>
            </a:pPr>
            <a:r>
              <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在没有Pipeline流水线的时候，你需要分别对每个步骤进行处理，手动将一个步骤的输出传递给下一个步骤。</a:t>
            </a:r>
            <a:endPar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720090" lvl="2" indent="-342900" eaLnBrk="1" hangingPunct="1">
              <a:lnSpc>
                <a:spcPct val="150000"/>
              </a:lnSpc>
              <a:spcBef>
                <a:spcPts val="750"/>
              </a:spcBef>
              <a:buClr>
                <a:srgbClr val="336699"/>
              </a:buClr>
              <a:buFont typeface="Arial" panose="020B0704020202020204" pitchFamily="34" charset="0"/>
              <a:buChar char="•"/>
            </a:pPr>
            <a:r>
              <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而Pipeline允许你把这些步骤封装到一个对象中，以更简洁和高效的方式来处理整个机器学习流程。</a:t>
            </a:r>
            <a:endPar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377190" lvl="2" indent="0" eaLnBrk="1" hangingPunct="1">
              <a:lnSpc>
                <a:spcPct val="150000"/>
              </a:lnSpc>
              <a:spcBef>
                <a:spcPts val="750"/>
              </a:spcBef>
              <a:buClr>
                <a:srgbClr val="336699"/>
              </a:buClr>
              <a:buFont typeface="Wingdings" panose="05000000000000000000" pitchFamily="2" charset="2"/>
              <a:buNone/>
            </a:pPr>
            <a:endParaRPr lang="de-DE" sz="2600" b="1" dirty="0">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blinds(horizont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blinds(horizontal)">
                                      <p:cBhvr>
                                        <p:cTn id="12"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rPr>
              <a:t>sklearn</a:t>
            </a:r>
            <a:r>
              <a:rPr lang="zh-CN" altLang="en-US" sz="4000" dirty="0">
                <a:solidFill>
                  <a:srgbClr val="1353A2"/>
                </a:solidFill>
                <a:cs typeface="+mn-cs"/>
              </a:rPr>
              <a:t>的</a:t>
            </a:r>
            <a:r>
              <a:rPr lang="en-US" altLang="zh-CN" sz="4000" dirty="0">
                <a:solidFill>
                  <a:srgbClr val="1353A2"/>
                </a:solidFill>
                <a:cs typeface="+mn-cs"/>
              </a:rPr>
              <a:t>Pipeline</a:t>
            </a:r>
            <a:endParaRPr lang="en-US" altLang="zh-CN" sz="4000" dirty="0">
              <a:solidFill>
                <a:srgbClr val="1353A2"/>
              </a:solidFill>
              <a:cs typeface="+mn-cs"/>
            </a:endParaRPr>
          </a:p>
        </p:txBody>
      </p:sp>
      <p:sp>
        <p:nvSpPr>
          <p:cNvPr id="7" name="Text Box 3"/>
          <p:cNvSpPr txBox="1">
            <a:spLocks noChangeArrowheads="1"/>
          </p:cNvSpPr>
          <p:nvPr/>
        </p:nvSpPr>
        <p:spPr bwMode="auto">
          <a:xfrm>
            <a:off x="1296035" y="1222375"/>
            <a:ext cx="9600565" cy="5130165"/>
          </a:xfrm>
          <a:prstGeom prst="rect">
            <a:avLst/>
          </a:prstGeom>
          <a:noFill/>
          <a:ln w="9525">
            <a:noFill/>
            <a:round/>
          </a:ln>
        </p:spPr>
        <p:txBody>
          <a:bodyPr lIns="68580" tIns="34290" rIns="68580" bIns="34290"/>
          <a:p>
            <a:pPr marL="720090" lvl="2" indent="-342900" eaLnBrk="1" hangingPunct="1">
              <a:lnSpc>
                <a:spcPct val="150000"/>
              </a:lnSpc>
              <a:spcBef>
                <a:spcPts val="750"/>
              </a:spcBef>
              <a:buClr>
                <a:srgbClr val="336699"/>
              </a:buClr>
              <a:buFont typeface="Arial" panose="020B0704020202020204" pitchFamily="34" charset="0"/>
              <a:buChar char="•"/>
            </a:pPr>
            <a:r>
              <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在 scikit-learn 的 Pipeline 中，每个步骤是一个元组，包含一个名称和一个对象。</a:t>
            </a:r>
            <a:endPar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720090" lvl="2" indent="-342900" eaLnBrk="1" hangingPunct="1">
              <a:lnSpc>
                <a:spcPct val="150000"/>
              </a:lnSpc>
              <a:spcBef>
                <a:spcPts val="750"/>
              </a:spcBef>
              <a:buClr>
                <a:srgbClr val="336699"/>
              </a:buClr>
              <a:buFont typeface="Arial" panose="020B0704020202020204" pitchFamily="34" charset="0"/>
              <a:buChar char="•"/>
            </a:pPr>
            <a:r>
              <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每个对象通常是一个 转换器（Transformer） 或 估计器（Estimator），其中：</a:t>
            </a:r>
            <a:endPar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720090" lvl="2" indent="-342900" eaLnBrk="1" hangingPunct="1">
              <a:lnSpc>
                <a:spcPct val="150000"/>
              </a:lnSpc>
              <a:spcBef>
                <a:spcPts val="750"/>
              </a:spcBef>
              <a:buClr>
                <a:srgbClr val="336699"/>
              </a:buClr>
              <a:buFont typeface="Arial" panose="020B0704020202020204" pitchFamily="34" charset="0"/>
              <a:buChar char="•"/>
            </a:pPr>
            <a:r>
              <a:rPr lang="zh-CN" altLang="en-US" sz="2600" dirty="0">
                <a:solidFill>
                  <a:srgbClr val="FF0000"/>
                </a:solidFill>
                <a:latin typeface="Arial" panose="020B0704020202020204" pitchFamily="34" charset="0"/>
                <a:ea typeface="微软雅黑" panose="020B0503020204020204" pitchFamily="34" charset="-122"/>
                <a:cs typeface="Arial" panose="020B0704020202020204" pitchFamily="34" charset="0"/>
                <a:sym typeface="+mn-ea"/>
              </a:rPr>
              <a:t>转换器（Transformer）</a:t>
            </a:r>
            <a:r>
              <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 是</a:t>
            </a:r>
            <a:r>
              <a:rPr lang="zh-CN" altLang="en-US" sz="2600" u="sng"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执行数据转换</a:t>
            </a:r>
            <a:r>
              <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的对象，比如数据预处理（例如归一化、标准化、特征选择等）。</a:t>
            </a:r>
            <a:endPar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720090" lvl="2" indent="-342900" eaLnBrk="1" hangingPunct="1">
              <a:lnSpc>
                <a:spcPct val="150000"/>
              </a:lnSpc>
              <a:spcBef>
                <a:spcPts val="750"/>
              </a:spcBef>
              <a:buClr>
                <a:srgbClr val="336699"/>
              </a:buClr>
              <a:buFont typeface="Arial" panose="020B0704020202020204" pitchFamily="34" charset="0"/>
              <a:buChar char="•"/>
            </a:pPr>
            <a:r>
              <a:rPr lang="zh-CN" altLang="en-US" sz="2600" dirty="0">
                <a:solidFill>
                  <a:srgbClr val="FF0000"/>
                </a:solidFill>
                <a:latin typeface="Arial" panose="020B0704020202020204" pitchFamily="34" charset="0"/>
                <a:ea typeface="微软雅黑" panose="020B0503020204020204" pitchFamily="34" charset="-122"/>
                <a:cs typeface="Arial" panose="020B0704020202020204" pitchFamily="34" charset="0"/>
                <a:sym typeface="+mn-ea"/>
              </a:rPr>
              <a:t>估计器（Estimator）</a:t>
            </a:r>
            <a:r>
              <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 是</a:t>
            </a:r>
            <a:r>
              <a:rPr lang="zh-CN" altLang="en-US" sz="2600" u="sng"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用于训练模型</a:t>
            </a:r>
            <a:r>
              <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rPr>
              <a:t>的对象，例如分类器或回归器。</a:t>
            </a:r>
            <a:endParaRPr lang="zh-CN" altLang="en-US"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a:p>
            <a:pPr marL="377190" lvl="2" indent="0" eaLnBrk="1" hangingPunct="1">
              <a:lnSpc>
                <a:spcPct val="150000"/>
              </a:lnSpc>
              <a:spcBef>
                <a:spcPts val="750"/>
              </a:spcBef>
              <a:buClr>
                <a:srgbClr val="336699"/>
              </a:buClr>
              <a:buFont typeface="Arial" panose="020B0704020202020204" pitchFamily="34" charset="0"/>
              <a:buNone/>
            </a:pPr>
            <a:endParaRPr lang="en-US" altLang="zh-CN" sz="2600" dirty="0">
              <a:solidFill>
                <a:prstClr val="black">
                  <a:lumMod val="85000"/>
                  <a:lumOff val="15000"/>
                </a:prstClr>
              </a:solidFill>
              <a:latin typeface="Arial" panose="020B0704020202020204" pitchFamily="34" charset="0"/>
              <a:ea typeface="微软雅黑" panose="020B0503020204020204" pitchFamily="34" charset="-122"/>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95220" y="267970"/>
            <a:ext cx="8374380" cy="706755"/>
          </a:xfrm>
          <a:prstGeom prst="rect">
            <a:avLst/>
          </a:prstGeom>
          <a:noFill/>
          <a:effectLst>
            <a:reflection blurRad="6350" stA="50000" endA="300" endPos="38500" dist="50800" dir="5400000" sy="-100000" algn="bl" rotWithShape="0"/>
          </a:effectLst>
        </p:spPr>
        <p:txBody>
          <a:bodyPr wrap="square">
            <a:spAutoFit/>
          </a:bodyPr>
          <a:lstStyle/>
          <a:p>
            <a:pPr fontAlgn="auto">
              <a:spcBef>
                <a:spcPts val="0"/>
              </a:spcBef>
              <a:spcAft>
                <a:spcPts val="0"/>
              </a:spcAft>
              <a:defRPr/>
            </a:pPr>
            <a:r>
              <a:rPr lang="en-US" altLang="zh-CN" sz="4000" dirty="0">
                <a:solidFill>
                  <a:srgbClr val="1353A2"/>
                </a:solidFill>
                <a:latin typeface="Times New Roman Regular" panose="02020603050405020304" charset="0"/>
                <a:ea typeface="微软雅黑" charset="0"/>
                <a:cs typeface="Times New Roman Regular" panose="02020603050405020304" charset="0"/>
                <a:sym typeface="+mn-ea"/>
              </a:rPr>
              <a:t>sklearn</a:t>
            </a:r>
            <a:r>
              <a:rPr lang="zh-CN" altLang="en-US" sz="4000" dirty="0">
                <a:solidFill>
                  <a:srgbClr val="1353A2"/>
                </a:solidFill>
                <a:latin typeface="Times New Roman Regular" panose="02020603050405020304" charset="0"/>
                <a:ea typeface="微软雅黑" charset="0"/>
                <a:cs typeface="Times New Roman Regular" panose="02020603050405020304" charset="0"/>
                <a:sym typeface="+mn-ea"/>
              </a:rPr>
              <a:t>中的</a:t>
            </a:r>
            <a:r>
              <a:rPr lang="en-US" altLang="zh-CN" sz="4000" dirty="0">
                <a:solidFill>
                  <a:srgbClr val="1353A2"/>
                </a:solidFill>
                <a:latin typeface="Times New Roman Regular" panose="02020603050405020304" charset="0"/>
                <a:ea typeface="微软雅黑" charset="0"/>
                <a:cs typeface="Times New Roman Regular" panose="02020603050405020304" charset="0"/>
                <a:sym typeface="+mn-ea"/>
              </a:rPr>
              <a:t>Pipeline</a:t>
            </a:r>
            <a:endParaRPr lang="zh-CN" altLang="en-US" sz="4000" dirty="0">
              <a:solidFill>
                <a:srgbClr val="1353A2"/>
              </a:solidFill>
              <a:latin typeface="Times New Roman Regular" panose="02020603050405020304" charset="0"/>
              <a:ea typeface="微软雅黑" charset="0"/>
              <a:cs typeface="Times New Roman Regular" panose="02020603050405020304" charset="0"/>
              <a:sym typeface="+mn-ea"/>
            </a:endParaRPr>
          </a:p>
        </p:txBody>
      </p:sp>
      <p:sp>
        <p:nvSpPr>
          <p:cNvPr id="6" name="文本占位符 3"/>
          <p:cNvSpPr txBox="1"/>
          <p:nvPr/>
        </p:nvSpPr>
        <p:spPr bwMode="auto">
          <a:xfrm>
            <a:off x="731176" y="1669415"/>
            <a:ext cx="10814118" cy="1448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indent="0"/>
            <a:r>
              <a:rPr lang="zh-CN" altLang="en-US" sz="2400" dirty="0" smtClean="0">
                <a:hlinkClick r:id="rId1" action="ppaction://hlinkfile"/>
              </a:rPr>
              <a:t>调用</a:t>
            </a:r>
            <a:r>
              <a:rPr lang="en-US" altLang="zh-CN" sz="2400" dirty="0" err="1">
                <a:sym typeface="+mn-ea"/>
                <a:hlinkClick r:id="rId1" action="ppaction://hlinkfile"/>
              </a:rPr>
              <a:t>sklearn.pipeline</a:t>
            </a:r>
            <a:r>
              <a:rPr lang="zh-CN" altLang="en-US" sz="2400" dirty="0" smtClean="0">
                <a:hlinkClick r:id="rId1" action="ppaction://hlinkfile"/>
              </a:rPr>
              <a:t>下的</a:t>
            </a:r>
            <a:r>
              <a:rPr lang="en-US" altLang="zh-CN" sz="2400" dirty="0" smtClean="0">
                <a:hlinkClick r:id="rId1" action="ppaction://hlinkfile"/>
              </a:rPr>
              <a:t>Pipeline</a:t>
            </a:r>
            <a:r>
              <a:rPr lang="en-US" altLang="zh-CN" sz="2400" dirty="0" smtClean="0"/>
              <a:t> </a:t>
            </a:r>
            <a:endParaRPr lang="en-US" altLang="zh-CN" sz="2400" dirty="0" err="1"/>
          </a:p>
          <a:p>
            <a:pPr indent="457200">
              <a:lnSpc>
                <a:spcPct val="100000"/>
              </a:lnSpc>
            </a:pPr>
            <a:endParaRPr lang="en-US" altLang="zh-CN" sz="2000" dirty="0"/>
          </a:p>
        </p:txBody>
      </p:sp>
      <p:grpSp>
        <p:nvGrpSpPr>
          <p:cNvPr id="27" name="组合 26"/>
          <p:cNvGrpSpPr/>
          <p:nvPr/>
        </p:nvGrpSpPr>
        <p:grpSpPr>
          <a:xfrm>
            <a:off x="2080817" y="2599676"/>
            <a:ext cx="5713292" cy="626146"/>
            <a:chOff x="1107232" y="3522977"/>
            <a:chExt cx="5713292" cy="626146"/>
          </a:xfrm>
        </p:grpSpPr>
        <p:sp>
          <p:nvSpPr>
            <p:cNvPr id="28" name="文本占位符 3"/>
            <p:cNvSpPr txBox="1"/>
            <p:nvPr/>
          </p:nvSpPr>
          <p:spPr bwMode="auto">
            <a:xfrm>
              <a:off x="1107232" y="3639547"/>
              <a:ext cx="5713292" cy="47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0">
                <a:lnSpc>
                  <a:spcPct val="100000"/>
                </a:lnSpc>
              </a:pPr>
              <a:r>
                <a:rPr lang="en-US" altLang="zh-CN" sz="2000" b="0" dirty="0">
                  <a:sym typeface="+mn-ea"/>
                </a:rPr>
                <a:t>from sklearn.pipeline import Pipeline</a:t>
              </a:r>
              <a:endParaRPr lang="en-US" altLang="zh-CN" sz="2000" b="0" dirty="0">
                <a:sym typeface="+mn-ea"/>
              </a:endParaRPr>
            </a:p>
          </p:txBody>
        </p:sp>
        <p:sp>
          <p:nvSpPr>
            <p:cNvPr id="29" name="矩形 28"/>
            <p:cNvSpPr/>
            <p:nvPr/>
          </p:nvSpPr>
          <p:spPr>
            <a:xfrm>
              <a:off x="1107232" y="3522977"/>
              <a:ext cx="5713292" cy="626146"/>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占位符 3"/>
          <p:cNvSpPr txBox="1"/>
          <p:nvPr/>
        </p:nvSpPr>
        <p:spPr bwMode="auto">
          <a:xfrm>
            <a:off x="518755" y="5736097"/>
            <a:ext cx="2050877" cy="418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457200">
              <a:lnSpc>
                <a:spcPct val="100000"/>
              </a:lnSpc>
            </a:pPr>
            <a:r>
              <a:rPr lang="zh-CN" altLang="en-US" sz="2000" dirty="0" smtClean="0">
                <a:latin typeface="+mn-ea"/>
              </a:rPr>
              <a:t>训练：</a:t>
            </a:r>
            <a:endParaRPr lang="zh-CN" altLang="en-US" sz="2000" dirty="0">
              <a:latin typeface="+mn-ea"/>
            </a:endParaRPr>
          </a:p>
        </p:txBody>
      </p:sp>
      <p:grpSp>
        <p:nvGrpSpPr>
          <p:cNvPr id="31" name="组合 30"/>
          <p:cNvGrpSpPr/>
          <p:nvPr/>
        </p:nvGrpSpPr>
        <p:grpSpPr>
          <a:xfrm>
            <a:off x="2080816" y="3655553"/>
            <a:ext cx="5880735" cy="1765935"/>
            <a:chOff x="2080816" y="4437873"/>
            <a:chExt cx="5880735" cy="1765935"/>
          </a:xfrm>
        </p:grpSpPr>
        <p:sp>
          <p:nvSpPr>
            <p:cNvPr id="32" name="矩形 31"/>
            <p:cNvSpPr/>
            <p:nvPr/>
          </p:nvSpPr>
          <p:spPr>
            <a:xfrm>
              <a:off x="2080816" y="4437873"/>
              <a:ext cx="5880735" cy="1706880"/>
            </a:xfrm>
            <a:prstGeom prst="rect">
              <a:avLst/>
            </a:prstGeom>
          </p:spPr>
          <p:txBody>
            <a:bodyPr wrap="square">
              <a:spAutoFit/>
            </a:bodyPr>
            <a:lstStyle/>
            <a:p>
              <a:pPr>
                <a:spcBef>
                  <a:spcPts val="1000"/>
                </a:spcBef>
              </a:pPr>
              <a:r>
                <a:rPr lang="en-US" altLang="zh-CN" sz="2000" dirty="0"/>
                <a:t>pipeline = Pipeline([</a:t>
              </a:r>
              <a:endParaRPr lang="en-US" altLang="zh-CN" sz="2000" dirty="0"/>
            </a:p>
            <a:p>
              <a:pPr>
                <a:spcBef>
                  <a:spcPts val="1000"/>
                </a:spcBef>
              </a:pPr>
              <a:r>
                <a:rPr lang="en-US" altLang="zh-CN" sz="2000" dirty="0"/>
                <a:t>    ('scaler', StandardScaler()),  # 数据标准化</a:t>
              </a:r>
              <a:endParaRPr lang="en-US" altLang="zh-CN" sz="2000" dirty="0"/>
            </a:p>
            <a:p>
              <a:pPr>
                <a:spcBef>
                  <a:spcPts val="1000"/>
                </a:spcBef>
              </a:pPr>
              <a:r>
                <a:rPr lang="en-US" altLang="zh-CN" sz="2000" dirty="0"/>
                <a:t>    ('svc', SVC())  # 支持向量机分类器</a:t>
              </a:r>
              <a:endParaRPr lang="en-US" altLang="zh-CN" sz="2000" dirty="0"/>
            </a:p>
            <a:p>
              <a:pPr>
                <a:spcBef>
                  <a:spcPts val="1000"/>
                </a:spcBef>
              </a:pPr>
              <a:r>
                <a:rPr lang="en-US" altLang="zh-CN" sz="2000" dirty="0"/>
                <a:t>])</a:t>
              </a:r>
              <a:endParaRPr lang="en-US" altLang="zh-CN" sz="2000" dirty="0"/>
            </a:p>
          </p:txBody>
        </p:sp>
        <p:sp>
          <p:nvSpPr>
            <p:cNvPr id="33" name="矩形 32"/>
            <p:cNvSpPr/>
            <p:nvPr/>
          </p:nvSpPr>
          <p:spPr>
            <a:xfrm>
              <a:off x="2080816" y="4437873"/>
              <a:ext cx="5880735" cy="1765935"/>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2080817" y="5662711"/>
            <a:ext cx="3930240" cy="626146"/>
            <a:chOff x="2080817" y="5654456"/>
            <a:chExt cx="3930240" cy="626146"/>
          </a:xfrm>
        </p:grpSpPr>
        <p:sp>
          <p:nvSpPr>
            <p:cNvPr id="35" name="矩形 34"/>
            <p:cNvSpPr/>
            <p:nvPr/>
          </p:nvSpPr>
          <p:spPr>
            <a:xfrm>
              <a:off x="2080817" y="5715368"/>
              <a:ext cx="3930240" cy="398780"/>
            </a:xfrm>
            <a:prstGeom prst="rect">
              <a:avLst/>
            </a:prstGeom>
          </p:spPr>
          <p:txBody>
            <a:bodyPr wrap="square">
              <a:spAutoFit/>
            </a:bodyPr>
            <a:lstStyle/>
            <a:p>
              <a:pPr>
                <a:spcBef>
                  <a:spcPts val="1000"/>
                </a:spcBef>
              </a:pPr>
              <a:r>
                <a:rPr lang="en-US" altLang="zh-CN" sz="2000">
                  <a:latin typeface="+mn-lt"/>
                  <a:ea typeface="+mn-ea"/>
                </a:rPr>
                <a:t>pipeline.fit(X_train, y_train)</a:t>
              </a:r>
              <a:endParaRPr lang="en-US" altLang="zh-CN" sz="2000">
                <a:latin typeface="+mn-lt"/>
                <a:ea typeface="+mn-ea"/>
              </a:endParaRPr>
            </a:p>
          </p:txBody>
        </p:sp>
        <p:sp>
          <p:nvSpPr>
            <p:cNvPr id="36" name="矩形 35"/>
            <p:cNvSpPr/>
            <p:nvPr/>
          </p:nvSpPr>
          <p:spPr>
            <a:xfrm>
              <a:off x="2080817" y="5654456"/>
              <a:ext cx="3930240" cy="626146"/>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占位符 3"/>
          <p:cNvSpPr txBox="1"/>
          <p:nvPr/>
        </p:nvSpPr>
        <p:spPr bwMode="auto">
          <a:xfrm>
            <a:off x="259840" y="2709550"/>
            <a:ext cx="1694783" cy="418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457200">
              <a:lnSpc>
                <a:spcPct val="100000"/>
              </a:lnSpc>
            </a:pPr>
            <a:r>
              <a:rPr lang="zh-CN" altLang="en-US" sz="2000" dirty="0">
                <a:latin typeface="+mn-ea"/>
              </a:rPr>
              <a:t>导</a:t>
            </a:r>
            <a:r>
              <a:rPr lang="zh-CN" altLang="en-US" sz="2000" dirty="0" smtClean="0">
                <a:latin typeface="+mn-ea"/>
              </a:rPr>
              <a:t>入库：</a:t>
            </a:r>
            <a:endParaRPr lang="en-US" altLang="zh-CN" sz="2000" b="0" dirty="0" smtClean="0"/>
          </a:p>
        </p:txBody>
      </p:sp>
      <p:sp>
        <p:nvSpPr>
          <p:cNvPr id="7" name="文本占位符 3"/>
          <p:cNvSpPr txBox="1"/>
          <p:nvPr/>
        </p:nvSpPr>
        <p:spPr bwMode="auto">
          <a:xfrm>
            <a:off x="259715" y="3681095"/>
            <a:ext cx="2051050" cy="832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457200">
              <a:lnSpc>
                <a:spcPct val="100000"/>
              </a:lnSpc>
            </a:pPr>
            <a:r>
              <a:rPr lang="zh-CN" altLang="en-US" sz="2000" dirty="0" smtClean="0">
                <a:latin typeface="+mn-ea"/>
              </a:rPr>
              <a:t>创建</a:t>
            </a:r>
            <a:endParaRPr lang="zh-CN" altLang="en-US" sz="2000" dirty="0" smtClean="0">
              <a:latin typeface="+mn-ea"/>
            </a:endParaRPr>
          </a:p>
          <a:p>
            <a:pPr marL="0" indent="457200">
              <a:lnSpc>
                <a:spcPct val="100000"/>
              </a:lnSpc>
            </a:pPr>
            <a:r>
              <a:rPr lang="en-US" altLang="zh-CN" sz="2000" dirty="0" smtClean="0">
                <a:latin typeface="+mn-ea"/>
              </a:rPr>
              <a:t>Pipeline</a:t>
            </a:r>
            <a:r>
              <a:rPr lang="zh-CN" altLang="en-US" sz="2000" dirty="0" smtClean="0">
                <a:latin typeface="+mn-ea"/>
              </a:rPr>
              <a:t>：</a:t>
            </a:r>
            <a:endParaRPr lang="zh-CN" altLang="en-US" sz="2000" dirty="0">
              <a:latin typeface="+mn-ea"/>
            </a:endParaRPr>
          </a:p>
        </p:txBody>
      </p:sp>
      <p:sp>
        <p:nvSpPr>
          <p:cNvPr id="3" name="文本框 2"/>
          <p:cNvSpPr txBox="1"/>
          <p:nvPr/>
        </p:nvSpPr>
        <p:spPr>
          <a:xfrm>
            <a:off x="6256020" y="5792470"/>
            <a:ext cx="6096000" cy="460375"/>
          </a:xfrm>
          <a:prstGeom prst="rect">
            <a:avLst/>
          </a:prstGeom>
          <a:noFill/>
        </p:spPr>
        <p:txBody>
          <a:bodyPr wrap="square" rtlCol="0" anchor="t">
            <a:spAutoFit/>
          </a:bodyPr>
          <a:p>
            <a:r>
              <a:rPr lang="en-US" altLang="zh-CN" dirty="0" smtClean="0">
                <a:sym typeface="+mn-ea"/>
              </a:rPr>
              <a:t>......</a:t>
            </a:r>
            <a:endParaRPr lang="en-US" altLang="zh-CN" dirty="0" smtClean="0">
              <a:sym typeface="+mn-ea"/>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
          <p:cNvSpPr txBox="1"/>
          <p:nvPr/>
        </p:nvSpPr>
        <p:spPr>
          <a:xfrm>
            <a:off x="2494666" y="325656"/>
            <a:ext cx="2983896" cy="707886"/>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buFontTx/>
              <a:buNone/>
              <a:defRPr/>
            </a:pPr>
            <a:r>
              <a:rPr lang="zh-CN" altLang="en-US" sz="4000" dirty="0">
                <a:solidFill>
                  <a:srgbClr val="1353A2"/>
                </a:solidFill>
                <a:latin typeface="微软雅黑" panose="020B0503020204020204" pitchFamily="34" charset="-122"/>
                <a:ea typeface="微软雅黑" panose="020B0503020204020204" pitchFamily="34" charset="-122"/>
              </a:rPr>
              <a:t>过渡页</a:t>
            </a:r>
            <a:endParaRPr lang="zh-CN" altLang="en-US" sz="4000" dirty="0">
              <a:solidFill>
                <a:srgbClr val="1353A2"/>
              </a:solidFill>
              <a:latin typeface="微软雅黑" panose="020B0503020204020204" pitchFamily="34" charset="-122"/>
              <a:ea typeface="微软雅黑" panose="020B0503020204020204" pitchFamily="34" charset="-122"/>
            </a:endParaRPr>
          </a:p>
        </p:txBody>
      </p:sp>
      <p:pic>
        <p:nvPicPr>
          <p:cNvPr id="11266" name="图片 1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87425" y="1658938"/>
            <a:ext cx="31575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9" name="TextBox 6"/>
          <p:cNvSpPr txBox="1">
            <a:spLocks noChangeArrowheads="1"/>
          </p:cNvSpPr>
          <p:nvPr/>
        </p:nvSpPr>
        <p:spPr bwMode="auto">
          <a:xfrm>
            <a:off x="5181600" y="1658779"/>
            <a:ext cx="39401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01    P</a:t>
            </a:r>
            <a:r>
              <a:rPr lang="zh-CN" altLang="en-US" sz="2800" dirty="0">
                <a:solidFill>
                  <a:srgbClr val="595959"/>
                </a:solidFill>
                <a:latin typeface="Impact" panose="020B0806030902050204" pitchFamily="34" charset="0"/>
                <a:ea typeface="微软雅黑" panose="020B0503020204020204" pitchFamily="34" charset="-122"/>
              </a:rPr>
              <a:t>概述</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0" name="TextBox 10"/>
          <p:cNvSpPr txBox="1">
            <a:spLocks noChangeArrowheads="1"/>
          </p:cNvSpPr>
          <p:nvPr/>
        </p:nvSpPr>
        <p:spPr bwMode="auto">
          <a:xfrm>
            <a:off x="5181600" y="3908903"/>
            <a:ext cx="46069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04 </a:t>
            </a:r>
            <a:r>
              <a:rPr lang="en-US" altLang="zh-CN" sz="2800" dirty="0">
                <a:solidFill>
                  <a:srgbClr val="595959"/>
                </a:solidFill>
                <a:latin typeface="Impact" panose="020B0806030902050204" pitchFamily="34" charset="0"/>
                <a:ea typeface="微软雅黑" panose="020B0503020204020204" pitchFamily="34" charset="-122"/>
                <a:sym typeface="+mn-ea"/>
              </a:rPr>
              <a:t>   </a:t>
            </a:r>
            <a:r>
              <a:rPr lang="zh-CN" altLang="en-US" sz="2800" dirty="0">
                <a:solidFill>
                  <a:srgbClr val="595959"/>
                </a:solidFill>
                <a:latin typeface="Impact" panose="020B0806030902050204" pitchFamily="34" charset="0"/>
                <a:ea typeface="微软雅黑" panose="020B0503020204020204" pitchFamily="34" charset="-122"/>
              </a:rPr>
              <a:t>交叉</a:t>
            </a:r>
            <a:r>
              <a:rPr lang="zh-CN" altLang="en-US" sz="2800" dirty="0">
                <a:solidFill>
                  <a:srgbClr val="595959"/>
                </a:solidFill>
                <a:latin typeface="Impact" panose="020B0806030902050204" pitchFamily="34" charset="0"/>
                <a:ea typeface="微软雅黑" panose="020B0503020204020204" pitchFamily="34" charset="-122"/>
              </a:rPr>
              <a:t>验证</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1" name="TextBox 11"/>
          <p:cNvSpPr txBox="1">
            <a:spLocks noChangeArrowheads="1"/>
          </p:cNvSpPr>
          <p:nvPr/>
        </p:nvSpPr>
        <p:spPr bwMode="auto">
          <a:xfrm>
            <a:off x="5181600" y="3167698"/>
            <a:ext cx="491648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03    </a:t>
            </a:r>
            <a:r>
              <a:rPr lang="zh-CN" altLang="en-US" sz="2800" dirty="0">
                <a:solidFill>
                  <a:srgbClr val="595959"/>
                </a:solidFill>
                <a:latin typeface="Impact" panose="020B0806030902050204" pitchFamily="34" charset="0"/>
                <a:ea typeface="微软雅黑" panose="020B0503020204020204" pitchFamily="34" charset="-122"/>
              </a:rPr>
              <a:t>超参数</a:t>
            </a:r>
            <a:r>
              <a:rPr lang="zh-CN" altLang="en-US" sz="2800" dirty="0">
                <a:solidFill>
                  <a:srgbClr val="595959"/>
                </a:solidFill>
                <a:latin typeface="Impact" panose="020B0806030902050204" pitchFamily="34" charset="0"/>
                <a:ea typeface="微软雅黑" panose="020B0503020204020204" pitchFamily="34" charset="-122"/>
              </a:rPr>
              <a:t>优化</a:t>
            </a:r>
            <a:endParaRPr lang="zh-CN" altLang="en-US" sz="2800" dirty="0">
              <a:solidFill>
                <a:srgbClr val="595959"/>
              </a:solidFill>
              <a:latin typeface="Impact" panose="020B0806030902050204" pitchFamily="34" charset="0"/>
              <a:ea typeface="微软雅黑" panose="020B0503020204020204" pitchFamily="34" charset="-122"/>
            </a:endParaRPr>
          </a:p>
        </p:txBody>
      </p:sp>
      <p:grpSp>
        <p:nvGrpSpPr>
          <p:cNvPr id="2" name="组合 1"/>
          <p:cNvGrpSpPr/>
          <p:nvPr/>
        </p:nvGrpSpPr>
        <p:grpSpPr>
          <a:xfrm>
            <a:off x="4870450" y="2304098"/>
            <a:ext cx="5621655" cy="647700"/>
            <a:chOff x="7670" y="5984"/>
            <a:chExt cx="8853" cy="1020"/>
          </a:xfrm>
        </p:grpSpPr>
        <p:sp>
          <p:nvSpPr>
            <p:cNvPr id="8" name="对角圆角矩形 7"/>
            <p:cNvSpPr/>
            <p:nvPr/>
          </p:nvSpPr>
          <p:spPr>
            <a:xfrm>
              <a:off x="7670" y="5984"/>
              <a:ext cx="8233" cy="1020"/>
            </a:xfrm>
            <a:prstGeom prst="round2DiagRect">
              <a:avLst>
                <a:gd name="adj1" fmla="val 20943"/>
                <a:gd name="adj2" fmla="val 0"/>
              </a:avLst>
            </a:prstGeom>
            <a:solidFill>
              <a:srgbClr val="1353A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buFontTx/>
                <a:buNone/>
                <a:defRPr/>
              </a:pPr>
              <a:endParaRPr lang="zh-CN" altLang="en-US" sz="1800"/>
            </a:p>
          </p:txBody>
        </p:sp>
        <p:sp>
          <p:nvSpPr>
            <p:cNvPr id="9222" name="TextBox 11"/>
            <p:cNvSpPr txBox="1">
              <a:spLocks noChangeArrowheads="1"/>
            </p:cNvSpPr>
            <p:nvPr/>
          </p:nvSpPr>
          <p:spPr bwMode="auto">
            <a:xfrm>
              <a:off x="8160" y="6177"/>
              <a:ext cx="8363" cy="6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chemeClr val="bg1"/>
                  </a:solidFill>
                  <a:latin typeface="Impact" panose="020B0806030902050204" pitchFamily="34" charset="0"/>
                  <a:ea typeface="微软雅黑" panose="020B0503020204020204" pitchFamily="34" charset="-122"/>
                </a:rPr>
                <a:t>02   </a:t>
              </a:r>
              <a:r>
                <a:rPr lang="zh-CN" altLang="en-US" sz="2800" dirty="0">
                  <a:solidFill>
                    <a:schemeClr val="bg1"/>
                  </a:solidFill>
                  <a:latin typeface="Impact" panose="020B0806030902050204" pitchFamily="34" charset="0"/>
                  <a:ea typeface="微软雅黑" panose="020B0503020204020204" pitchFamily="34" charset="-122"/>
                </a:rPr>
                <a:t>交叉</a:t>
              </a:r>
              <a:r>
                <a:rPr lang="zh-CN" altLang="en-US" sz="2800" dirty="0">
                  <a:solidFill>
                    <a:schemeClr val="bg1"/>
                  </a:solidFill>
                  <a:latin typeface="Impact" panose="020B0806030902050204" pitchFamily="34" charset="0"/>
                  <a:ea typeface="微软雅黑" panose="020B0503020204020204" pitchFamily="34" charset="-122"/>
                </a:rPr>
                <a:t>验证</a:t>
              </a:r>
              <a:endParaRPr lang="zh-CN" altLang="en-US" sz="2800" dirty="0">
                <a:solidFill>
                  <a:schemeClr val="bg1"/>
                </a:solidFill>
                <a:latin typeface="Impact" panose="020B0806030902050204" pitchFamily="34" charset="0"/>
                <a:ea typeface="微软雅黑" panose="020B0503020204020204" pitchFamily="34" charset="-122"/>
              </a:endParaRPr>
            </a:p>
          </p:txBody>
        </p: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94664" y="262937"/>
            <a:ext cx="5379334" cy="706755"/>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buFontTx/>
              <a:buNone/>
              <a:defRPr/>
            </a:pPr>
            <a:r>
              <a:rPr lang="zh-CN" altLang="en-US" sz="4000" dirty="0">
                <a:solidFill>
                  <a:srgbClr val="1353A2"/>
                </a:solidFill>
                <a:latin typeface="微软雅黑" panose="020B0503020204020204" pitchFamily="34" charset="-122"/>
                <a:ea typeface="微软雅黑" panose="020B0503020204020204" pitchFamily="34" charset="-122"/>
                <a:sym typeface="+mn-ea"/>
              </a:rPr>
              <a:t>交叉验证</a:t>
            </a:r>
            <a:endParaRPr lang="zh-CN" altLang="en-US" sz="4000" dirty="0">
              <a:solidFill>
                <a:srgbClr val="1353A2"/>
              </a:solidFill>
              <a:latin typeface="微软雅黑" panose="020B0503020204020204" pitchFamily="34" charset="-122"/>
              <a:ea typeface="微软雅黑" panose="020B0503020204020204" pitchFamily="34" charset="-122"/>
              <a:sym typeface="+mn-ea"/>
            </a:endParaRPr>
          </a:p>
        </p:txBody>
      </p:sp>
      <p:pic>
        <p:nvPicPr>
          <p:cNvPr id="18" name="图片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28404" y="3417756"/>
            <a:ext cx="2884578" cy="305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矩形 17"/>
          <p:cNvSpPr>
            <a:spLocks noChangeArrowheads="1"/>
          </p:cNvSpPr>
          <p:nvPr/>
        </p:nvSpPr>
        <p:spPr bwMode="auto">
          <a:xfrm>
            <a:off x="4243070" y="2719070"/>
            <a:ext cx="7771765" cy="3507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4800" b="1" dirty="0">
                <a:solidFill>
                  <a:srgbClr val="FF0000"/>
                </a:solidFill>
                <a:latin typeface="微软雅黑" panose="020B0503020204020204" pitchFamily="34" charset="-122"/>
                <a:ea typeface="微软雅黑" panose="020B0503020204020204" pitchFamily="34" charset="-122"/>
              </a:rPr>
              <a:t>思</a:t>
            </a:r>
            <a:r>
              <a:rPr lang="zh-CN" altLang="en-US" sz="4800" b="1" dirty="0" smtClean="0">
                <a:solidFill>
                  <a:srgbClr val="FF0000"/>
                </a:solidFill>
                <a:latin typeface="微软雅黑" panose="020B0503020204020204" pitchFamily="34" charset="-122"/>
                <a:ea typeface="微软雅黑" panose="020B0503020204020204" pitchFamily="34" charset="-122"/>
              </a:rPr>
              <a:t>考</a:t>
            </a:r>
            <a:r>
              <a:rPr lang="zh-CN" altLang="en-US" sz="4800" b="1" dirty="0">
                <a:solidFill>
                  <a:srgbClr val="FF0000"/>
                </a:solidFill>
                <a:latin typeface="微软雅黑" panose="020B0503020204020204" pitchFamily="34" charset="-122"/>
                <a:ea typeface="微软雅黑" panose="020B0503020204020204" pitchFamily="34" charset="-122"/>
              </a:rPr>
              <a:t>：</a:t>
            </a:r>
            <a:endParaRPr lang="zh-CN" altLang="en-US" sz="4800" b="1" dirty="0">
              <a:solidFill>
                <a:srgbClr val="FF0000"/>
              </a:solidFill>
              <a:latin typeface="微软雅黑" panose="020B0503020204020204" pitchFamily="34" charset="-122"/>
              <a:ea typeface="微软雅黑" panose="020B0503020204020204" pitchFamily="34" charset="-122"/>
            </a:endParaRPr>
          </a:p>
          <a:p>
            <a:pPr>
              <a:lnSpc>
                <a:spcPts val="6000"/>
              </a:lnSpc>
              <a:spcBef>
                <a:spcPts val="0"/>
              </a:spcBef>
            </a:pPr>
            <a:r>
              <a:rPr lang="zh-CN" sz="4200" dirty="0" smtClean="0">
                <a:solidFill>
                  <a:srgbClr val="1353A2"/>
                </a:solidFill>
                <a:latin typeface="微软雅黑" panose="020B0503020204020204" pitchFamily="34" charset="-122"/>
                <a:ea typeface="微软雅黑" panose="020B0503020204020204" pitchFamily="34" charset="-122"/>
              </a:rPr>
              <a:t>构建好一个通过Pipeline训练出来的模型后，怎么知道这个模型好不好呢？</a:t>
            </a:r>
            <a:endParaRPr lang="zh-CN" sz="4200" dirty="0" smtClean="0">
              <a:solidFill>
                <a:srgbClr val="1353A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79"/>
          <p:cNvGrpSpPr/>
          <p:nvPr/>
        </p:nvGrpSpPr>
        <p:grpSpPr bwMode="auto">
          <a:xfrm>
            <a:off x="3246438" y="1743075"/>
            <a:ext cx="5407025" cy="3732213"/>
            <a:chOff x="1809684" y="1771915"/>
            <a:chExt cx="5633372" cy="3890359"/>
          </a:xfrm>
        </p:grpSpPr>
        <p:sp>
          <p:nvSpPr>
            <p:cNvPr id="7170" name="弧形 80"/>
            <p:cNvSpPr>
              <a:spLocks noChangeArrowheads="1"/>
            </p:cNvSpPr>
            <p:nvPr/>
          </p:nvSpPr>
          <p:spPr bwMode="auto">
            <a:xfrm rot="5400000">
              <a:off x="3976670" y="3085281"/>
              <a:ext cx="1313885" cy="1314895"/>
            </a:xfrm>
            <a:custGeom>
              <a:avLst/>
              <a:gdLst>
                <a:gd name="T0" fmla="*/ 660347 w 1313885"/>
                <a:gd name="T1" fmla="*/ 1314886 h 1314895"/>
                <a:gd name="T2" fmla="*/ 50918 w 1313885"/>
                <a:gd name="T3" fmla="*/ 911233 h 1314895"/>
                <a:gd name="T4" fmla="*/ 191035 w 1313885"/>
                <a:gd name="T5" fmla="*/ 193946 h 1314895"/>
                <a:gd name="T6" fmla="*/ 907723 w 1313885"/>
                <a:gd name="T7" fmla="*/ 49788 h 1314895"/>
                <a:gd name="T8" fmla="*/ 1313886 w 1313885"/>
                <a:gd name="T9" fmla="*/ 657448 h 1314895"/>
                <a:gd name="T10" fmla="*/ 656943 w 1313885"/>
                <a:gd name="T11" fmla="*/ 657448 h 1314895"/>
                <a:gd name="T12" fmla="*/ 660347 w 1313885"/>
                <a:gd name="T13" fmla="*/ 1314886 h 1314895"/>
                <a:gd name="T14" fmla="*/ 660347 w 1313885"/>
                <a:gd name="T15" fmla="*/ 1314886 h 1314895"/>
                <a:gd name="T16" fmla="*/ 50918 w 1313885"/>
                <a:gd name="T17" fmla="*/ 911233 h 1314895"/>
                <a:gd name="T18" fmla="*/ 191035 w 1313885"/>
                <a:gd name="T19" fmla="*/ 193946 h 1314895"/>
                <a:gd name="T20" fmla="*/ 907723 w 1313885"/>
                <a:gd name="T21" fmla="*/ 49788 h 1314895"/>
                <a:gd name="T22" fmla="*/ 1313886 w 1313885"/>
                <a:gd name="T23" fmla="*/ 657448 h 1314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13885" h="1314895" stroke="0">
                  <a:moveTo>
                    <a:pt x="660347" y="1314886"/>
                  </a:moveTo>
                  <a:cubicBezTo>
                    <a:pt x="394266" y="1316266"/>
                    <a:pt x="153631" y="1156882"/>
                    <a:pt x="50918" y="911233"/>
                  </a:cubicBezTo>
                  <a:cubicBezTo>
                    <a:pt x="-51709" y="665790"/>
                    <a:pt x="3602" y="382641"/>
                    <a:pt x="191035" y="193946"/>
                  </a:cubicBezTo>
                  <a:cubicBezTo>
                    <a:pt x="378689" y="5028"/>
                    <a:pt x="661705" y="-51899"/>
                    <a:pt x="907723" y="49788"/>
                  </a:cubicBezTo>
                  <a:cubicBezTo>
                    <a:pt x="1153536" y="151390"/>
                    <a:pt x="1313886" y="391290"/>
                    <a:pt x="1313886" y="657448"/>
                  </a:cubicBezTo>
                  <a:lnTo>
                    <a:pt x="656943" y="657448"/>
                  </a:lnTo>
                  <a:cubicBezTo>
                    <a:pt x="658078" y="876594"/>
                    <a:pt x="659212" y="1095740"/>
                    <a:pt x="660347" y="1314886"/>
                  </a:cubicBezTo>
                  <a:close/>
                </a:path>
                <a:path w="1313885" h="1314895" fill="none">
                  <a:moveTo>
                    <a:pt x="660347" y="1314886"/>
                  </a:moveTo>
                  <a:cubicBezTo>
                    <a:pt x="394266" y="1316266"/>
                    <a:pt x="153631" y="1156882"/>
                    <a:pt x="50918" y="911233"/>
                  </a:cubicBezTo>
                  <a:cubicBezTo>
                    <a:pt x="-51709" y="665790"/>
                    <a:pt x="3602" y="382641"/>
                    <a:pt x="191035" y="193946"/>
                  </a:cubicBezTo>
                  <a:cubicBezTo>
                    <a:pt x="378689" y="5028"/>
                    <a:pt x="661705" y="-51899"/>
                    <a:pt x="907723" y="49788"/>
                  </a:cubicBezTo>
                  <a:cubicBezTo>
                    <a:pt x="1153536" y="151390"/>
                    <a:pt x="1313886" y="391290"/>
                    <a:pt x="1313886" y="657448"/>
                  </a:cubicBezTo>
                </a:path>
              </a:pathLst>
            </a:custGeom>
            <a:noFill/>
            <a:ln w="57150">
              <a:solidFill>
                <a:srgbClr val="D5F4FF"/>
              </a:solidFill>
              <a:round/>
              <a:headEnd type="oval" w="sm" len="sm"/>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7171" name="弧形 81"/>
            <p:cNvSpPr>
              <a:spLocks noChangeArrowheads="1"/>
            </p:cNvSpPr>
            <p:nvPr/>
          </p:nvSpPr>
          <p:spPr bwMode="auto">
            <a:xfrm>
              <a:off x="4091957" y="3203290"/>
              <a:ext cx="1083341" cy="1083872"/>
            </a:xfrm>
            <a:custGeom>
              <a:avLst/>
              <a:gdLst>
                <a:gd name="T0" fmla="*/ 31 w 1083341"/>
                <a:gd name="T1" fmla="*/ 547729 h 1083872"/>
                <a:gd name="T2" fmla="*/ 267398 w 1083341"/>
                <a:gd name="T3" fmla="*/ 74608 h 1083872"/>
                <a:gd name="T4" fmla="*/ 810932 w 1083341"/>
                <a:gd name="T5" fmla="*/ 71700 h 1083872"/>
                <a:gd name="T6" fmla="*/ 1083342 w 1083341"/>
                <a:gd name="T7" fmla="*/ 541937 h 1083872"/>
                <a:gd name="T8" fmla="*/ 541671 w 1083341"/>
                <a:gd name="T9" fmla="*/ 541936 h 1083872"/>
                <a:gd name="T10" fmla="*/ 31 w 1083341"/>
                <a:gd name="T11" fmla="*/ 547729 h 1083872"/>
                <a:gd name="T12" fmla="*/ 31 w 1083341"/>
                <a:gd name="T13" fmla="*/ 547729 h 1083872"/>
                <a:gd name="T14" fmla="*/ 267398 w 1083341"/>
                <a:gd name="T15" fmla="*/ 74608 h 1083872"/>
                <a:gd name="T16" fmla="*/ 810932 w 1083341"/>
                <a:gd name="T17" fmla="*/ 71700 h 1083872"/>
                <a:gd name="T18" fmla="*/ 1083342 w 1083341"/>
                <a:gd name="T19" fmla="*/ 541937 h 108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3341" h="1083872" stroke="0">
                  <a:moveTo>
                    <a:pt x="31" y="547729"/>
                  </a:moveTo>
                  <a:cubicBezTo>
                    <a:pt x="-2044" y="353477"/>
                    <a:pt x="99961" y="172973"/>
                    <a:pt x="267398" y="74608"/>
                  </a:cubicBezTo>
                  <a:cubicBezTo>
                    <a:pt x="434942" y="-23819"/>
                    <a:pt x="642344" y="-24929"/>
                    <a:pt x="810932" y="71700"/>
                  </a:cubicBezTo>
                  <a:cubicBezTo>
                    <a:pt x="979412" y="168267"/>
                    <a:pt x="1083342" y="347672"/>
                    <a:pt x="1083342" y="541937"/>
                  </a:cubicBezTo>
                  <a:lnTo>
                    <a:pt x="541671" y="541936"/>
                  </a:lnTo>
                  <a:lnTo>
                    <a:pt x="31" y="547729"/>
                  </a:lnTo>
                  <a:close/>
                </a:path>
                <a:path w="1083341" h="1083872" fill="none">
                  <a:moveTo>
                    <a:pt x="31" y="547729"/>
                  </a:moveTo>
                  <a:cubicBezTo>
                    <a:pt x="-2044" y="353477"/>
                    <a:pt x="99961" y="172973"/>
                    <a:pt x="267398" y="74608"/>
                  </a:cubicBezTo>
                  <a:cubicBezTo>
                    <a:pt x="434942" y="-23819"/>
                    <a:pt x="642344" y="-24929"/>
                    <a:pt x="810932" y="71700"/>
                  </a:cubicBezTo>
                  <a:cubicBezTo>
                    <a:pt x="979412" y="168267"/>
                    <a:pt x="1083342" y="347672"/>
                    <a:pt x="1083342" y="541937"/>
                  </a:cubicBezTo>
                </a:path>
              </a:pathLst>
            </a:custGeom>
            <a:noFill/>
            <a:ln w="57150">
              <a:solidFill>
                <a:srgbClr val="D5F4FF"/>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7172" name="弧形 82"/>
            <p:cNvSpPr>
              <a:spLocks noChangeArrowheads="1"/>
            </p:cNvSpPr>
            <p:nvPr/>
          </p:nvSpPr>
          <p:spPr bwMode="auto">
            <a:xfrm rot="-5400000">
              <a:off x="4171955" y="3346629"/>
              <a:ext cx="898538" cy="823670"/>
            </a:xfrm>
            <a:custGeom>
              <a:avLst/>
              <a:gdLst>
                <a:gd name="T0" fmla="*/ 455476 w 898538"/>
                <a:gd name="T1" fmla="*/ 39 h 823670"/>
                <a:gd name="T2" fmla="*/ 898538 w 898538"/>
                <a:gd name="T3" fmla="*/ 411835 h 823670"/>
                <a:gd name="T4" fmla="*/ 449269 w 898538"/>
                <a:gd name="T5" fmla="*/ 411835 h 823670"/>
                <a:gd name="T6" fmla="*/ 455476 w 898538"/>
                <a:gd name="T7" fmla="*/ 39 h 823670"/>
                <a:gd name="T8" fmla="*/ 455476 w 898538"/>
                <a:gd name="T9" fmla="*/ 39 h 823670"/>
                <a:gd name="T10" fmla="*/ 898538 w 898538"/>
                <a:gd name="T11" fmla="*/ 411835 h 823670"/>
              </a:gdLst>
              <a:ahLst/>
              <a:cxnLst>
                <a:cxn ang="0">
                  <a:pos x="T0" y="T1"/>
                </a:cxn>
                <a:cxn ang="0">
                  <a:pos x="T2" y="T3"/>
                </a:cxn>
                <a:cxn ang="0">
                  <a:pos x="T4" y="T5"/>
                </a:cxn>
                <a:cxn ang="0">
                  <a:pos x="T6" y="T7"/>
                </a:cxn>
                <a:cxn ang="0">
                  <a:pos x="T8" y="T9"/>
                </a:cxn>
                <a:cxn ang="0">
                  <a:pos x="T10" y="T11"/>
                </a:cxn>
              </a:cxnLst>
              <a:rect l="0" t="0" r="r" b="b"/>
              <a:pathLst>
                <a:path w="898538" h="823670" stroke="0">
                  <a:moveTo>
                    <a:pt x="455476" y="39"/>
                  </a:moveTo>
                  <a:cubicBezTo>
                    <a:pt x="701156" y="3151"/>
                    <a:pt x="898538" y="186603"/>
                    <a:pt x="898538" y="411835"/>
                  </a:cubicBezTo>
                  <a:lnTo>
                    <a:pt x="449269" y="411835"/>
                  </a:lnTo>
                  <a:lnTo>
                    <a:pt x="455476" y="39"/>
                  </a:lnTo>
                  <a:close/>
                </a:path>
                <a:path w="898538" h="823670" fill="none">
                  <a:moveTo>
                    <a:pt x="455476" y="39"/>
                  </a:moveTo>
                  <a:cubicBezTo>
                    <a:pt x="701156" y="3151"/>
                    <a:pt x="898538" y="186603"/>
                    <a:pt x="898538" y="411835"/>
                  </a:cubicBezTo>
                </a:path>
              </a:pathLst>
            </a:custGeom>
            <a:noFill/>
            <a:ln w="57150">
              <a:solidFill>
                <a:srgbClr val="D5F4FF"/>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7173" name="组合 3"/>
            <p:cNvGrpSpPr/>
            <p:nvPr/>
          </p:nvGrpSpPr>
          <p:grpSpPr bwMode="auto">
            <a:xfrm>
              <a:off x="1809684" y="1771915"/>
              <a:ext cx="5633372" cy="3890359"/>
              <a:chOff x="1809685" y="1771917"/>
              <a:chExt cx="5633374" cy="3890364"/>
            </a:xfrm>
          </p:grpSpPr>
          <p:graphicFrame>
            <p:nvGraphicFramePr>
              <p:cNvPr id="7174" name="图表 2"/>
              <p:cNvGraphicFramePr/>
              <p:nvPr/>
            </p:nvGraphicFramePr>
            <p:xfrm>
              <a:off x="1809685" y="1771917"/>
              <a:ext cx="5633374" cy="3890364"/>
            </p:xfrm>
            <a:graphic>
              <a:graphicData uri="http://schemas.openxmlformats.org/presentationml/2006/ole">
                <mc:AlternateContent xmlns:mc="http://schemas.openxmlformats.org/markup-compatibility/2006">
                  <mc:Choice xmlns:v="urn:schemas-microsoft-com:vml" Requires="v">
                    <p:oleObj spid="_x0000_s8212" name="" r:id="rId1" imgW="5394960" imgH="3721735" progId="Excel.Sheet.8">
                      <p:embed/>
                    </p:oleObj>
                  </mc:Choice>
                  <mc:Fallback>
                    <p:oleObj name="" r:id="rId1" imgW="5394960" imgH="3721735" progId="Excel.Sheet.8">
                      <p:embed/>
                      <p:pic>
                        <p:nvPicPr>
                          <p:cNvPr id="0" name="图表 2"/>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9685" y="1771917"/>
                            <a:ext cx="5633374" cy="3890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sp>
            <p:nvSpPr>
              <p:cNvPr id="10" name="TextBox 88"/>
              <p:cNvSpPr txBox="1"/>
              <p:nvPr/>
            </p:nvSpPr>
            <p:spPr>
              <a:xfrm rot="18892830">
                <a:off x="3398053" y="2555554"/>
                <a:ext cx="1040850" cy="416797"/>
              </a:xfrm>
              <a:prstGeom prst="rect">
                <a:avLst/>
              </a:prstGeom>
              <a:noFill/>
            </p:spPr>
            <p:txBody>
              <a:bodyPr>
                <a:spAutoFit/>
              </a:bodyPr>
              <a:lstStyle/>
              <a:p>
                <a:pPr eaLnBrk="0" fontAlgn="auto" hangingPunct="0">
                  <a:spcBef>
                    <a:spcPts val="0"/>
                  </a:spcBef>
                  <a:spcAft>
                    <a:spcPts val="0"/>
                  </a:spcAft>
                  <a:buFontTx/>
                  <a:buNone/>
                  <a:defRPr/>
                </a:pPr>
                <a:r>
                  <a:rPr lang="zh-CN" altLang="en-US" sz="2000" b="1" spc="300" dirty="0" smtClean="0">
                    <a:solidFill>
                      <a:schemeClr val="bg1"/>
                    </a:solidFill>
                    <a:latin typeface="微软雅黑" panose="020B0503020204020204" pitchFamily="34" charset="-122"/>
                    <a:ea typeface="微软雅黑" panose="020B0503020204020204" pitchFamily="34" charset="-122"/>
                  </a:rPr>
                  <a:t>掌握</a:t>
                </a:r>
                <a:endParaRPr lang="zh-CN" altLang="en-US" sz="2000" b="1" spc="300" dirty="0">
                  <a:solidFill>
                    <a:schemeClr val="bg1"/>
                  </a:solidFill>
                  <a:latin typeface="微软雅黑" panose="020B0503020204020204" pitchFamily="34" charset="-122"/>
                  <a:ea typeface="微软雅黑" panose="020B0503020204020204" pitchFamily="34" charset="-122"/>
                </a:endParaRPr>
              </a:p>
            </p:txBody>
          </p:sp>
          <p:sp>
            <p:nvSpPr>
              <p:cNvPr id="11" name="TextBox 43"/>
              <p:cNvSpPr txBox="1"/>
              <p:nvPr/>
            </p:nvSpPr>
            <p:spPr>
              <a:xfrm rot="3026289">
                <a:off x="3312874" y="4518938"/>
                <a:ext cx="1042505" cy="416797"/>
              </a:xfrm>
              <a:prstGeom prst="rect">
                <a:avLst/>
              </a:prstGeom>
              <a:noFill/>
            </p:spPr>
            <p:txBody>
              <a:bodyPr>
                <a:spAutoFit/>
              </a:bodyPr>
              <a:lstStyle/>
              <a:p>
                <a:pPr eaLnBrk="0" fontAlgn="auto" hangingPunct="0">
                  <a:spcBef>
                    <a:spcPts val="0"/>
                  </a:spcBef>
                  <a:spcAft>
                    <a:spcPts val="0"/>
                  </a:spcAft>
                  <a:buFontTx/>
                  <a:buNone/>
                  <a:defRPr/>
                </a:pPr>
                <a:r>
                  <a:rPr lang="zh-CN" altLang="en-US" sz="2000" b="1" spc="300" dirty="0" smtClean="0">
                    <a:solidFill>
                      <a:schemeClr val="bg1"/>
                    </a:solidFill>
                    <a:latin typeface="微软雅黑" panose="020B0503020204020204" pitchFamily="34" charset="-122"/>
                    <a:ea typeface="微软雅黑" panose="020B0503020204020204" pitchFamily="34" charset="-122"/>
                  </a:rPr>
                  <a:t>了解</a:t>
                </a:r>
                <a:endParaRPr lang="zh-CN" altLang="en-US" sz="2000" b="1" spc="300" dirty="0">
                  <a:solidFill>
                    <a:schemeClr val="bg1"/>
                  </a:solidFill>
                  <a:latin typeface="微软雅黑" panose="020B0503020204020204" pitchFamily="34" charset="-122"/>
                  <a:ea typeface="微软雅黑" panose="020B0503020204020204" pitchFamily="34" charset="-122"/>
                </a:endParaRPr>
              </a:p>
            </p:txBody>
          </p:sp>
        </p:grpSp>
        <p:sp>
          <p:nvSpPr>
            <p:cNvPr id="7" name="TextBox 84"/>
            <p:cNvSpPr txBox="1"/>
            <p:nvPr/>
          </p:nvSpPr>
          <p:spPr>
            <a:xfrm rot="3181581" flipH="1">
              <a:off x="5144630" y="2802079"/>
              <a:ext cx="1040849" cy="416859"/>
            </a:xfrm>
            <a:prstGeom prst="rect">
              <a:avLst/>
            </a:prstGeom>
            <a:noFill/>
          </p:spPr>
          <p:txBody>
            <a:bodyPr>
              <a:spAutoFit/>
            </a:bodyPr>
            <a:lstStyle/>
            <a:p>
              <a:pPr eaLnBrk="0" fontAlgn="auto" hangingPunct="0">
                <a:spcBef>
                  <a:spcPts val="0"/>
                </a:spcBef>
                <a:spcAft>
                  <a:spcPts val="0"/>
                </a:spcAft>
                <a:buFontTx/>
                <a:buNone/>
                <a:defRPr/>
              </a:pPr>
              <a:r>
                <a:rPr lang="zh-CN" altLang="en-US" sz="2000" b="1" spc="300" dirty="0">
                  <a:solidFill>
                    <a:schemeClr val="bg1"/>
                  </a:solidFill>
                  <a:latin typeface="微软雅黑" panose="020B0503020204020204" pitchFamily="34" charset="-122"/>
                  <a:ea typeface="微软雅黑" panose="020B0503020204020204" pitchFamily="34" charset="-122"/>
                </a:rPr>
                <a:t>掌握</a:t>
              </a:r>
              <a:endParaRPr lang="zh-CN" altLang="en-US" sz="2000" b="1" spc="300" dirty="0">
                <a:solidFill>
                  <a:schemeClr val="bg1"/>
                </a:solidFill>
                <a:latin typeface="微软雅黑" panose="020B0503020204020204" pitchFamily="34" charset="-122"/>
                <a:ea typeface="微软雅黑" panose="020B0503020204020204" pitchFamily="34" charset="-122"/>
              </a:endParaRPr>
            </a:p>
          </p:txBody>
        </p:sp>
        <p:sp>
          <p:nvSpPr>
            <p:cNvPr id="8" name="TextBox 86"/>
            <p:cNvSpPr txBox="1"/>
            <p:nvPr/>
          </p:nvSpPr>
          <p:spPr>
            <a:xfrm rot="8102442" flipH="1" flipV="1">
              <a:off x="5094439" y="4217631"/>
              <a:ext cx="1040337" cy="415678"/>
            </a:xfrm>
            <a:prstGeom prst="rect">
              <a:avLst/>
            </a:prstGeom>
            <a:noFill/>
          </p:spPr>
          <p:txBody>
            <a:bodyPr>
              <a:spAutoFit/>
            </a:bodyPr>
            <a:lstStyle/>
            <a:p>
              <a:pPr eaLnBrk="0" fontAlgn="auto" hangingPunct="0">
                <a:spcBef>
                  <a:spcPts val="0"/>
                </a:spcBef>
                <a:spcAft>
                  <a:spcPts val="0"/>
                </a:spcAft>
                <a:buFontTx/>
                <a:buNone/>
                <a:defRPr/>
              </a:pPr>
              <a:r>
                <a:rPr lang="zh-CN" altLang="en-US" sz="2000" b="1" spc="300" dirty="0">
                  <a:solidFill>
                    <a:schemeClr val="bg1"/>
                  </a:solidFill>
                  <a:latin typeface="微软雅黑" panose="020B0503020204020204" pitchFamily="34" charset="-122"/>
                  <a:ea typeface="微软雅黑" panose="020B0503020204020204" pitchFamily="34" charset="-122"/>
                </a:rPr>
                <a:t>掌握</a:t>
              </a:r>
              <a:endParaRPr lang="zh-CN" altLang="en-US" sz="2000" b="1" spc="300" dirty="0">
                <a:solidFill>
                  <a:schemeClr val="bg1"/>
                </a:solidFill>
                <a:latin typeface="微软雅黑" panose="020B0503020204020204" pitchFamily="34" charset="-122"/>
                <a:ea typeface="微软雅黑" panose="020B0503020204020204" pitchFamily="34" charset="-122"/>
              </a:endParaRPr>
            </a:p>
          </p:txBody>
        </p:sp>
      </p:grpSp>
      <p:sp>
        <p:nvSpPr>
          <p:cNvPr id="12" name="标题 1"/>
          <p:cNvSpPr>
            <a:spLocks noChangeArrowheads="1"/>
          </p:cNvSpPr>
          <p:nvPr/>
        </p:nvSpPr>
        <p:spPr bwMode="auto">
          <a:xfrm>
            <a:off x="2330725" y="265724"/>
            <a:ext cx="5148262" cy="707886"/>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buFontTx/>
              <a:buNone/>
              <a:defRPr/>
            </a:pPr>
            <a:r>
              <a:rPr lang="en-US" altLang="zh-CN" sz="4000" dirty="0">
                <a:solidFill>
                  <a:srgbClr val="1353A2"/>
                </a:solidFill>
                <a:latin typeface="微软雅黑" panose="020B0503020204020204" pitchFamily="34" charset="-122"/>
                <a:ea typeface="微软雅黑" panose="020B0503020204020204" pitchFamily="34" charset="-122"/>
                <a:sym typeface="Wingdings" panose="05000000000000000000" charset="0"/>
              </a:rPr>
              <a:t></a:t>
            </a:r>
            <a:r>
              <a:rPr lang="zh-CN" altLang="en-US" sz="4000" dirty="0">
                <a:solidFill>
                  <a:srgbClr val="1353A2"/>
                </a:solidFill>
                <a:latin typeface="微软雅黑" panose="020B0503020204020204" pitchFamily="34" charset="-122"/>
                <a:ea typeface="微软雅黑" panose="020B0503020204020204" pitchFamily="34" charset="-122"/>
                <a:sym typeface="宋体" pitchFamily="2" charset="-122"/>
              </a:rPr>
              <a:t> 学习目标</a:t>
            </a:r>
            <a:endParaRPr lang="zh-CN" altLang="en-US" sz="4000" dirty="0">
              <a:solidFill>
                <a:srgbClr val="1353A2"/>
              </a:solidFill>
              <a:latin typeface="微软雅黑" panose="020B0503020204020204" pitchFamily="34" charset="-122"/>
              <a:ea typeface="微软雅黑" panose="020B0503020204020204" pitchFamily="34" charset="-122"/>
              <a:sym typeface="宋体" pitchFamily="2" charset="-122"/>
            </a:endParaRPr>
          </a:p>
        </p:txBody>
      </p:sp>
      <p:grpSp>
        <p:nvGrpSpPr>
          <p:cNvPr id="13" name="组合 9"/>
          <p:cNvGrpSpPr/>
          <p:nvPr/>
        </p:nvGrpSpPr>
        <p:grpSpPr bwMode="auto">
          <a:xfrm>
            <a:off x="1882775" y="1220189"/>
            <a:ext cx="3119438" cy="1383310"/>
            <a:chOff x="153988" y="1373335"/>
            <a:chExt cx="3118034" cy="1382435"/>
          </a:xfrm>
        </p:grpSpPr>
        <p:sp>
          <p:nvSpPr>
            <p:cNvPr id="7181" name="矩形 5"/>
            <p:cNvSpPr>
              <a:spLocks noChangeArrowheads="1"/>
            </p:cNvSpPr>
            <p:nvPr/>
          </p:nvSpPr>
          <p:spPr bwMode="auto">
            <a:xfrm>
              <a:off x="751249" y="1373335"/>
              <a:ext cx="2520773" cy="101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indent="-457200">
                <a:lnSpc>
                  <a:spcPts val="3600"/>
                </a:lnSpc>
              </a:pPr>
              <a:r>
                <a:rPr lang="zh-CN" altLang="en-US" sz="2000" b="1" dirty="0" smtClean="0">
                  <a:latin typeface="微软雅黑" panose="020B0503020204020204" pitchFamily="34" charset="-122"/>
                  <a:ea typeface="微软雅黑" panose="020B0503020204020204" pitchFamily="34" charset="-122"/>
                </a:rPr>
                <a:t>掌握</a:t>
              </a:r>
              <a:r>
                <a:rPr lang="zh-CN" altLang="en-US" sz="2000" b="1" dirty="0">
                  <a:solidFill>
                    <a:srgbClr val="1369B2"/>
                  </a:solidFill>
                  <a:latin typeface="微软雅黑" panose="020B0503020204020204" pitchFamily="34" charset="-122"/>
                  <a:ea typeface="微软雅黑" panose="020B0503020204020204" pitchFamily="34" charset="-122"/>
                </a:rPr>
                <a:t> </a:t>
              </a:r>
              <a:r>
                <a:rPr lang="en-US" altLang="zh-CN" sz="2000" b="1" dirty="0">
                  <a:solidFill>
                    <a:srgbClr val="1369B2"/>
                  </a:solidFill>
                  <a:latin typeface="微软雅黑" panose="020B0503020204020204" pitchFamily="34" charset="-122"/>
                  <a:ea typeface="微软雅黑" panose="020B0503020204020204" pitchFamily="34" charset="-122"/>
                </a:rPr>
                <a:t>Pipeline</a:t>
              </a:r>
              <a:r>
                <a:rPr lang="zh-CN" altLang="en-US" sz="2000" b="1" dirty="0">
                  <a:solidFill>
                    <a:srgbClr val="1369B2"/>
                  </a:solidFill>
                  <a:latin typeface="微软雅黑" panose="020B0503020204020204" pitchFamily="34" charset="-122"/>
                  <a:ea typeface="微软雅黑" panose="020B0503020204020204" pitchFamily="34" charset="-122"/>
                </a:rPr>
                <a:t>定义</a:t>
              </a:r>
              <a:r>
                <a:rPr lang="zh-CN" altLang="en-US" sz="2000" b="1" dirty="0">
                  <a:solidFill>
                    <a:srgbClr val="1369B2"/>
                  </a:solidFill>
                  <a:latin typeface="微软雅黑" panose="020B0503020204020204" pitchFamily="34" charset="-122"/>
                  <a:ea typeface="微软雅黑" panose="020B0503020204020204" pitchFamily="34" charset="-122"/>
                  <a:sym typeface="宋体" pitchFamily="2" charset="-122"/>
                </a:rPr>
                <a:t>，</a:t>
              </a:r>
              <a:r>
                <a:rPr lang="en-US" altLang="zh-CN" sz="2000" b="1" dirty="0">
                  <a:solidFill>
                    <a:srgbClr val="1369B2"/>
                  </a:solidFill>
                  <a:latin typeface="微软雅黑" panose="020B0503020204020204" pitchFamily="34" charset="-122"/>
                  <a:ea typeface="微软雅黑" panose="020B0503020204020204" pitchFamily="34" charset="-122"/>
                  <a:sym typeface="宋体" pitchFamily="2" charset="-122"/>
                </a:rPr>
                <a:t>Pipeline</a:t>
              </a:r>
              <a:r>
                <a:rPr lang="zh-CN" altLang="en-US" sz="2000" b="1" dirty="0">
                  <a:solidFill>
                    <a:srgbClr val="1369B2"/>
                  </a:solidFill>
                  <a:latin typeface="微软雅黑" panose="020B0503020204020204" pitchFamily="34" charset="-122"/>
                  <a:ea typeface="微软雅黑" panose="020B0503020204020204" pitchFamily="34" charset="-122"/>
                  <a:sym typeface="宋体" pitchFamily="2" charset="-122"/>
                </a:rPr>
                <a:t>应用</a:t>
              </a:r>
              <a:endParaRPr lang="zh-CN" altLang="en-US" sz="2000" b="1" dirty="0">
                <a:solidFill>
                  <a:srgbClr val="1369B2"/>
                </a:solidFill>
                <a:latin typeface="微软雅黑" panose="020B0503020204020204" pitchFamily="34" charset="-122"/>
                <a:ea typeface="微软雅黑" panose="020B0503020204020204" pitchFamily="34" charset="-122"/>
                <a:sym typeface="宋体" pitchFamily="2" charset="-122"/>
              </a:endParaRPr>
            </a:p>
          </p:txBody>
        </p:sp>
        <p:grpSp>
          <p:nvGrpSpPr>
            <p:cNvPr id="7182" name="组合 16"/>
            <p:cNvGrpSpPr/>
            <p:nvPr/>
          </p:nvGrpSpPr>
          <p:grpSpPr bwMode="auto">
            <a:xfrm>
              <a:off x="466536" y="2103548"/>
              <a:ext cx="2179369" cy="652222"/>
              <a:chOff x="860198" y="2352244"/>
              <a:chExt cx="2178276" cy="652213"/>
            </a:xfrm>
          </p:grpSpPr>
          <p:cxnSp>
            <p:nvCxnSpPr>
              <p:cNvPr id="7183" name="直接连接符 7"/>
              <p:cNvCxnSpPr>
                <a:cxnSpLocks noChangeShapeType="1"/>
              </p:cNvCxnSpPr>
              <p:nvPr/>
            </p:nvCxnSpPr>
            <p:spPr bwMode="auto">
              <a:xfrm>
                <a:off x="860311" y="2351794"/>
                <a:ext cx="372783" cy="652663"/>
              </a:xfrm>
              <a:prstGeom prst="line">
                <a:avLst/>
              </a:prstGeom>
              <a:noFill/>
              <a:ln w="28575">
                <a:solidFill>
                  <a:srgbClr val="1369B2"/>
                </a:solidFill>
                <a:round/>
              </a:ln>
              <a:extLst>
                <a:ext uri="{909E8E84-426E-40DD-AFC4-6F175D3DCCD1}">
                  <a14:hiddenFill xmlns:a14="http://schemas.microsoft.com/office/drawing/2010/main">
                    <a:noFill/>
                  </a14:hiddenFill>
                </a:ext>
              </a:extLst>
            </p:spPr>
          </p:cxnSp>
          <p:cxnSp>
            <p:nvCxnSpPr>
              <p:cNvPr id="7184" name="直接连接符 10"/>
              <p:cNvCxnSpPr>
                <a:cxnSpLocks noChangeShapeType="1"/>
              </p:cNvCxnSpPr>
              <p:nvPr/>
            </p:nvCxnSpPr>
            <p:spPr bwMode="auto">
              <a:xfrm>
                <a:off x="1223576" y="3004457"/>
                <a:ext cx="1814742" cy="0"/>
              </a:xfrm>
              <a:prstGeom prst="line">
                <a:avLst/>
              </a:prstGeom>
              <a:noFill/>
              <a:ln w="28575">
                <a:solidFill>
                  <a:srgbClr val="1369B2"/>
                </a:solidFill>
                <a:round/>
                <a:tailEnd type="oval" w="med" len="med"/>
              </a:ln>
              <a:extLst>
                <a:ext uri="{909E8E84-426E-40DD-AFC4-6F175D3DCCD1}">
                  <a14:hiddenFill xmlns:a14="http://schemas.microsoft.com/office/drawing/2010/main">
                    <a:noFill/>
                  </a14:hiddenFill>
                </a:ext>
              </a:extLst>
            </p:spPr>
          </p:cxnSp>
        </p:grpSp>
        <p:grpSp>
          <p:nvGrpSpPr>
            <p:cNvPr id="7185" name="组合 15"/>
            <p:cNvGrpSpPr/>
            <p:nvPr/>
          </p:nvGrpSpPr>
          <p:grpSpPr bwMode="auto">
            <a:xfrm>
              <a:off x="153988" y="1614313"/>
              <a:ext cx="474819" cy="522307"/>
              <a:chOff x="1232465" y="3529898"/>
              <a:chExt cx="474581" cy="522300"/>
            </a:xfrm>
          </p:grpSpPr>
          <p:sp>
            <p:nvSpPr>
              <p:cNvPr id="7186" name="椭圆 16"/>
              <p:cNvSpPr>
                <a:spLocks noChangeArrowheads="1"/>
              </p:cNvSpPr>
              <p:nvPr/>
            </p:nvSpPr>
            <p:spPr bwMode="auto">
              <a:xfrm>
                <a:off x="1232465" y="3558160"/>
                <a:ext cx="474308" cy="474808"/>
              </a:xfrm>
              <a:prstGeom prst="ellipse">
                <a:avLst/>
              </a:prstGeom>
              <a:solidFill>
                <a:srgbClr val="1369B2"/>
              </a:solidFill>
              <a:ln>
                <a:noFill/>
              </a:ln>
              <a:effectLst>
                <a:outerShdw dist="12700" dir="2700000" algn="tl" rotWithShape="0">
                  <a:srgbClr val="808080">
                    <a:alpha val="39998"/>
                  </a:srgbClr>
                </a:outerShdw>
              </a:effectLst>
              <a:extLst>
                <a:ext uri="{91240B29-F687-4F45-9708-019B960494DF}">
                  <a14:hiddenLine xmlns:a14="http://schemas.microsoft.com/office/drawing/2010/main" w="28575">
                    <a:solidFill>
                      <a:srgbClr val="000000"/>
                    </a:solidFill>
                    <a:round/>
                  </a14:hiddenLine>
                </a:ext>
              </a:extLst>
            </p:spPr>
            <p:txBody>
              <a:bodyPr/>
              <a:lstStyle/>
              <a:p>
                <a:endParaRPr lang="zh-CN" altLang="en-US">
                  <a:latin typeface="Arial" panose="020B0704020202020204" pitchFamily="34" charset="0"/>
                </a:endParaRPr>
              </a:p>
            </p:txBody>
          </p:sp>
          <p:sp>
            <p:nvSpPr>
              <p:cNvPr id="7187" name="TextBox 52"/>
              <p:cNvSpPr txBox="1">
                <a:spLocks noChangeArrowheads="1"/>
              </p:cNvSpPr>
              <p:nvPr/>
            </p:nvSpPr>
            <p:spPr bwMode="auto">
              <a:xfrm>
                <a:off x="1287986" y="3529576"/>
                <a:ext cx="334712" cy="522448"/>
              </a:xfrm>
              <a:prstGeom prst="rect">
                <a:avLst/>
              </a:prstGeom>
              <a:noFill/>
              <a:ln>
                <a:noFill/>
              </a:ln>
              <a:effectLst>
                <a:outerShdw dist="12700" dir="2700000" algn="tl" rotWithShape="0">
                  <a:srgbClr val="808080">
                    <a:alpha val="39998"/>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pPr eaLnBrk="0" hangingPunct="0"/>
                <a:r>
                  <a:rPr lang="en-US" altLang="zh-CN" sz="2800" b="1">
                    <a:solidFill>
                      <a:schemeClr val="bg1"/>
                    </a:solidFill>
                    <a:latin typeface="Times New Roman" panose="02020603050405020304" pitchFamily="18" charset="0"/>
                  </a:rPr>
                  <a:t>1</a:t>
                </a:r>
                <a:endParaRPr lang="zh-CN" altLang="en-US" sz="2800" b="1">
                  <a:solidFill>
                    <a:schemeClr val="bg1"/>
                  </a:solidFill>
                  <a:latin typeface="Times New Roman" panose="02020603050405020304" pitchFamily="18" charset="0"/>
                  <a:cs typeface="Times New Roman" panose="02020603050405020304" pitchFamily="18" charset="0"/>
                </a:endParaRPr>
              </a:p>
            </p:txBody>
          </p:sp>
        </p:grpSp>
      </p:grpSp>
      <p:grpSp>
        <p:nvGrpSpPr>
          <p:cNvPr id="21" name="组合 63"/>
          <p:cNvGrpSpPr/>
          <p:nvPr/>
        </p:nvGrpSpPr>
        <p:grpSpPr bwMode="auto">
          <a:xfrm>
            <a:off x="6711950" y="1268823"/>
            <a:ext cx="3281363" cy="1342614"/>
            <a:chOff x="5414469" y="1870494"/>
            <a:chExt cx="3281856" cy="1339431"/>
          </a:xfrm>
        </p:grpSpPr>
        <p:grpSp>
          <p:nvGrpSpPr>
            <p:cNvPr id="7189" name="组合 32"/>
            <p:cNvGrpSpPr/>
            <p:nvPr/>
          </p:nvGrpSpPr>
          <p:grpSpPr bwMode="auto">
            <a:xfrm flipH="1">
              <a:off x="6253163" y="2557463"/>
              <a:ext cx="2178050" cy="652462"/>
              <a:chOff x="860198" y="2352244"/>
              <a:chExt cx="2178276" cy="652213"/>
            </a:xfrm>
          </p:grpSpPr>
          <p:cxnSp>
            <p:nvCxnSpPr>
              <p:cNvPr id="7190" name="直接连接符 33"/>
              <p:cNvCxnSpPr>
                <a:cxnSpLocks noChangeShapeType="1"/>
              </p:cNvCxnSpPr>
              <p:nvPr/>
            </p:nvCxnSpPr>
            <p:spPr bwMode="auto">
              <a:xfrm>
                <a:off x="860264" y="2352817"/>
                <a:ext cx="371605" cy="651640"/>
              </a:xfrm>
              <a:prstGeom prst="line">
                <a:avLst/>
              </a:prstGeom>
              <a:noFill/>
              <a:ln w="28575">
                <a:solidFill>
                  <a:srgbClr val="1369B2"/>
                </a:solidFill>
                <a:round/>
              </a:ln>
              <a:extLst>
                <a:ext uri="{909E8E84-426E-40DD-AFC4-6F175D3DCCD1}">
                  <a14:hiddenFill xmlns:a14="http://schemas.microsoft.com/office/drawing/2010/main">
                    <a:noFill/>
                  </a14:hiddenFill>
                </a:ext>
              </a:extLst>
            </p:spPr>
          </p:cxnSp>
          <p:cxnSp>
            <p:nvCxnSpPr>
              <p:cNvPr id="7191" name="直接连接符 34"/>
              <p:cNvCxnSpPr>
                <a:cxnSpLocks noChangeShapeType="1"/>
              </p:cNvCxnSpPr>
              <p:nvPr/>
            </p:nvCxnSpPr>
            <p:spPr bwMode="auto">
              <a:xfrm>
                <a:off x="1222341" y="3004457"/>
                <a:ext cx="1816736" cy="0"/>
              </a:xfrm>
              <a:prstGeom prst="line">
                <a:avLst/>
              </a:prstGeom>
              <a:noFill/>
              <a:ln w="28575">
                <a:solidFill>
                  <a:srgbClr val="1369B2"/>
                </a:solidFill>
                <a:round/>
                <a:tailEnd type="oval" w="med" len="med"/>
              </a:ln>
              <a:extLst>
                <a:ext uri="{909E8E84-426E-40DD-AFC4-6F175D3DCCD1}">
                  <a14:hiddenFill xmlns:a14="http://schemas.microsoft.com/office/drawing/2010/main">
                    <a:noFill/>
                  </a14:hiddenFill>
                </a:ext>
              </a:extLst>
            </p:spPr>
          </p:cxnSp>
        </p:grpSp>
        <p:grpSp>
          <p:nvGrpSpPr>
            <p:cNvPr id="7192" name="组合 35"/>
            <p:cNvGrpSpPr/>
            <p:nvPr/>
          </p:nvGrpSpPr>
          <p:grpSpPr bwMode="auto">
            <a:xfrm>
              <a:off x="8223250" y="2109791"/>
              <a:ext cx="473075" cy="522287"/>
              <a:chOff x="1232465" y="3530023"/>
              <a:chExt cx="474415" cy="522742"/>
            </a:xfrm>
          </p:grpSpPr>
          <p:sp>
            <p:nvSpPr>
              <p:cNvPr id="7193" name="椭圆 24"/>
              <p:cNvSpPr>
                <a:spLocks noChangeArrowheads="1"/>
              </p:cNvSpPr>
              <p:nvPr/>
            </p:nvSpPr>
            <p:spPr bwMode="auto">
              <a:xfrm>
                <a:off x="1232348" y="3558995"/>
                <a:ext cx="474532" cy="475089"/>
              </a:xfrm>
              <a:prstGeom prst="ellipse">
                <a:avLst/>
              </a:prstGeom>
              <a:solidFill>
                <a:srgbClr val="1369B2"/>
              </a:solidFill>
              <a:ln>
                <a:noFill/>
              </a:ln>
              <a:effectLst>
                <a:outerShdw dist="12700" dir="2700000" algn="tl" rotWithShape="0">
                  <a:srgbClr val="808080">
                    <a:alpha val="39998"/>
                  </a:srgbClr>
                </a:outerShdw>
              </a:effectLst>
              <a:extLst>
                <a:ext uri="{91240B29-F687-4F45-9708-019B960494DF}">
                  <a14:hiddenLine xmlns:a14="http://schemas.microsoft.com/office/drawing/2010/main" w="28575">
                    <a:solidFill>
                      <a:srgbClr val="000000"/>
                    </a:solidFill>
                    <a:round/>
                  </a14:hiddenLine>
                </a:ext>
              </a:extLst>
            </p:spPr>
            <p:txBody>
              <a:bodyPr/>
              <a:lstStyle/>
              <a:p>
                <a:endParaRPr lang="zh-CN" altLang="en-US">
                  <a:latin typeface="Arial" panose="020B0704020202020204" pitchFamily="34" charset="0"/>
                </a:endParaRPr>
              </a:p>
            </p:txBody>
          </p:sp>
          <p:sp>
            <p:nvSpPr>
              <p:cNvPr id="7194" name="TextBox 68"/>
              <p:cNvSpPr txBox="1">
                <a:spLocks noChangeArrowheads="1"/>
              </p:cNvSpPr>
              <p:nvPr/>
            </p:nvSpPr>
            <p:spPr bwMode="auto">
              <a:xfrm>
                <a:off x="1300820" y="3530490"/>
                <a:ext cx="335995" cy="522598"/>
              </a:xfrm>
              <a:prstGeom prst="rect">
                <a:avLst/>
              </a:prstGeom>
              <a:noFill/>
              <a:ln>
                <a:noFill/>
              </a:ln>
              <a:effectLst>
                <a:outerShdw dist="12700" dir="2700000" algn="tl" rotWithShape="0">
                  <a:srgbClr val="808080">
                    <a:alpha val="39998"/>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pPr eaLnBrk="0" hangingPunct="0"/>
                <a:r>
                  <a:rPr lang="en-US" altLang="zh-CN" sz="2800" b="1">
                    <a:solidFill>
                      <a:schemeClr val="bg1"/>
                    </a:solidFill>
                    <a:latin typeface="Times New Roman" panose="02020603050405020304" pitchFamily="18" charset="0"/>
                  </a:rPr>
                  <a:t>2</a:t>
                </a:r>
                <a:endParaRPr lang="zh-CN" altLang="en-US" sz="2800" b="1">
                  <a:solidFill>
                    <a:schemeClr val="bg1"/>
                  </a:solidFill>
                  <a:latin typeface="Times New Roman" panose="02020603050405020304" pitchFamily="18" charset="0"/>
                  <a:cs typeface="Times New Roman" panose="02020603050405020304" pitchFamily="18" charset="0"/>
                </a:endParaRPr>
              </a:p>
            </p:txBody>
          </p:sp>
        </p:grpSp>
        <p:sp>
          <p:nvSpPr>
            <p:cNvPr id="7195" name="矩形 46"/>
            <p:cNvSpPr>
              <a:spLocks noChangeArrowheads="1"/>
            </p:cNvSpPr>
            <p:nvPr/>
          </p:nvSpPr>
          <p:spPr bwMode="auto">
            <a:xfrm>
              <a:off x="5414469" y="1870494"/>
              <a:ext cx="2774364" cy="1012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marL="457200" indent="-457200" algn="r">
                <a:lnSpc>
                  <a:spcPts val="3600"/>
                </a:lnSpc>
              </a:pPr>
              <a:r>
                <a:rPr lang="zh-CN" altLang="en-US" sz="2000" b="1" dirty="0" smtClean="0">
                  <a:latin typeface="微软雅黑" panose="020B0503020204020204" pitchFamily="34" charset="-122"/>
                  <a:ea typeface="微软雅黑" panose="020B0503020204020204" pitchFamily="34" charset="-122"/>
                </a:rPr>
                <a:t>掌握 </a:t>
              </a:r>
              <a:r>
                <a:rPr lang="zh-CN" altLang="en-US" sz="2000" b="1" dirty="0">
                  <a:solidFill>
                    <a:srgbClr val="1369B2"/>
                  </a:solidFill>
                  <a:latin typeface="微软雅黑" panose="020B0503020204020204" pitchFamily="34" charset="-122"/>
                  <a:ea typeface="微软雅黑" panose="020B0503020204020204" pitchFamily="34" charset="-122"/>
                </a:rPr>
                <a:t>交叉验证原理、</a:t>
              </a:r>
              <a:r>
                <a:rPr lang="en-US" altLang="zh-CN" sz="2000" b="1" dirty="0">
                  <a:solidFill>
                    <a:srgbClr val="1369B2"/>
                  </a:solidFill>
                  <a:latin typeface="微软雅黑" panose="020B0503020204020204" pitchFamily="34" charset="-122"/>
                  <a:ea typeface="微软雅黑" panose="020B0503020204020204" pitchFamily="34" charset="-122"/>
                </a:rPr>
                <a:t>k</a:t>
              </a:r>
              <a:r>
                <a:rPr lang="zh-CN" altLang="en-US" sz="2000" b="1" dirty="0">
                  <a:solidFill>
                    <a:srgbClr val="1369B2"/>
                  </a:solidFill>
                  <a:latin typeface="微软雅黑" panose="020B0503020204020204" pitchFamily="34" charset="-122"/>
                  <a:ea typeface="微软雅黑" panose="020B0503020204020204" pitchFamily="34" charset="-122"/>
                </a:rPr>
                <a:t>折交叉</a:t>
              </a:r>
              <a:r>
                <a:rPr lang="zh-CN" altLang="en-US" sz="2000" b="1" dirty="0">
                  <a:solidFill>
                    <a:srgbClr val="1369B2"/>
                  </a:solidFill>
                  <a:latin typeface="微软雅黑" panose="020B0503020204020204" pitchFamily="34" charset="-122"/>
                  <a:ea typeface="微软雅黑" panose="020B0503020204020204" pitchFamily="34" charset="-122"/>
                </a:rPr>
                <a:t>验证应用</a:t>
              </a:r>
              <a:endParaRPr lang="zh-CN" altLang="en-US" sz="2000" b="1" dirty="0">
                <a:solidFill>
                  <a:srgbClr val="1369B2"/>
                </a:solidFill>
                <a:latin typeface="微软雅黑" panose="020B0503020204020204" pitchFamily="34" charset="-122"/>
                <a:ea typeface="微软雅黑" panose="020B0503020204020204" pitchFamily="34" charset="-122"/>
              </a:endParaRPr>
            </a:p>
          </p:txBody>
        </p:sp>
      </p:grpSp>
      <p:grpSp>
        <p:nvGrpSpPr>
          <p:cNvPr id="29" name="组合 71"/>
          <p:cNvGrpSpPr/>
          <p:nvPr/>
        </p:nvGrpSpPr>
        <p:grpSpPr bwMode="auto">
          <a:xfrm>
            <a:off x="6938963" y="4905377"/>
            <a:ext cx="3424237" cy="1310317"/>
            <a:chOff x="5273227" y="4225925"/>
            <a:chExt cx="3423098" cy="1311913"/>
          </a:xfrm>
        </p:grpSpPr>
        <p:sp>
          <p:nvSpPr>
            <p:cNvPr id="7197" name="矩形 51"/>
            <p:cNvSpPr>
              <a:spLocks noChangeArrowheads="1"/>
            </p:cNvSpPr>
            <p:nvPr/>
          </p:nvSpPr>
          <p:spPr bwMode="auto">
            <a:xfrm>
              <a:off x="5273227" y="4521872"/>
              <a:ext cx="2772529" cy="10159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marL="457200" indent="-457200" algn="r">
                <a:lnSpc>
                  <a:spcPts val="3600"/>
                </a:lnSpc>
              </a:pPr>
              <a:r>
                <a:rPr lang="zh-CN" altLang="en-US" sz="2000" b="1" dirty="0" smtClean="0">
                  <a:latin typeface="微软雅黑" panose="020B0503020204020204" pitchFamily="34" charset="-122"/>
                  <a:ea typeface="微软雅黑" panose="020B0503020204020204" pitchFamily="34" charset="-122"/>
                  <a:sym typeface="宋体" pitchFamily="2" charset="-122"/>
                </a:rPr>
                <a:t>掌握 </a:t>
              </a:r>
              <a:r>
                <a:rPr lang="zh-CN" altLang="en-US" sz="2000" b="1" dirty="0" smtClean="0">
                  <a:solidFill>
                    <a:srgbClr val="1369B2"/>
                  </a:solidFill>
                  <a:latin typeface="微软雅黑" panose="020B0503020204020204" pitchFamily="34" charset="-122"/>
                  <a:ea typeface="微软雅黑" panose="020B0503020204020204" pitchFamily="34" charset="-122"/>
                  <a:sym typeface="宋体" pitchFamily="2" charset="-122"/>
                </a:rPr>
                <a:t>超参数优化、网格搜索原理与</a:t>
              </a:r>
              <a:r>
                <a:rPr lang="zh-CN" altLang="en-US" sz="2000" b="1" dirty="0" smtClean="0">
                  <a:solidFill>
                    <a:srgbClr val="1369B2"/>
                  </a:solidFill>
                  <a:latin typeface="微软雅黑" panose="020B0503020204020204" pitchFamily="34" charset="-122"/>
                  <a:ea typeface="微软雅黑" panose="020B0503020204020204" pitchFamily="34" charset="-122"/>
                  <a:sym typeface="宋体" pitchFamily="2" charset="-122"/>
                </a:rPr>
                <a:t>应用</a:t>
              </a:r>
              <a:endParaRPr lang="zh-CN" altLang="en-US" sz="2000" b="1" dirty="0" smtClean="0">
                <a:solidFill>
                  <a:srgbClr val="1369B2"/>
                </a:solidFill>
                <a:latin typeface="微软雅黑" panose="020B0503020204020204" pitchFamily="34" charset="-122"/>
                <a:ea typeface="微软雅黑" panose="020B0503020204020204" pitchFamily="34" charset="-122"/>
                <a:sym typeface="宋体" pitchFamily="2" charset="-122"/>
              </a:endParaRPr>
            </a:p>
          </p:txBody>
        </p:sp>
        <p:grpSp>
          <p:nvGrpSpPr>
            <p:cNvPr id="7198" name="组合 38"/>
            <p:cNvGrpSpPr/>
            <p:nvPr/>
          </p:nvGrpSpPr>
          <p:grpSpPr bwMode="auto">
            <a:xfrm rot="10800000">
              <a:off x="5685823" y="4225925"/>
              <a:ext cx="2745390" cy="652463"/>
              <a:chOff x="860198" y="2352244"/>
              <a:chExt cx="2745675" cy="652213"/>
            </a:xfrm>
          </p:grpSpPr>
          <p:cxnSp>
            <p:nvCxnSpPr>
              <p:cNvPr id="7199" name="直接连接符 39"/>
              <p:cNvCxnSpPr>
                <a:cxnSpLocks noChangeShapeType="1"/>
              </p:cNvCxnSpPr>
              <p:nvPr/>
            </p:nvCxnSpPr>
            <p:spPr bwMode="auto">
              <a:xfrm>
                <a:off x="882356" y="2364019"/>
                <a:ext cx="373012" cy="651561"/>
              </a:xfrm>
              <a:prstGeom prst="line">
                <a:avLst/>
              </a:prstGeom>
              <a:noFill/>
              <a:ln w="28575">
                <a:solidFill>
                  <a:srgbClr val="1369B2"/>
                </a:solidFill>
                <a:round/>
              </a:ln>
              <a:extLst>
                <a:ext uri="{909E8E84-426E-40DD-AFC4-6F175D3DCCD1}">
                  <a14:hiddenFill xmlns:a14="http://schemas.microsoft.com/office/drawing/2010/main">
                    <a:noFill/>
                  </a14:hiddenFill>
                </a:ext>
              </a:extLst>
            </p:spPr>
          </p:cxnSp>
          <p:cxnSp>
            <p:nvCxnSpPr>
              <p:cNvPr id="7200" name="直接连接符 40"/>
              <p:cNvCxnSpPr>
                <a:cxnSpLocks noChangeShapeType="1"/>
              </p:cNvCxnSpPr>
              <p:nvPr/>
            </p:nvCxnSpPr>
            <p:spPr bwMode="auto">
              <a:xfrm rot="10800000" flipH="1">
                <a:off x="1245844" y="3015581"/>
                <a:ext cx="2382512" cy="0"/>
              </a:xfrm>
              <a:prstGeom prst="line">
                <a:avLst/>
              </a:prstGeom>
              <a:noFill/>
              <a:ln w="28575">
                <a:solidFill>
                  <a:srgbClr val="1369B2"/>
                </a:solidFill>
                <a:round/>
                <a:tailEnd type="oval" w="med" len="med"/>
              </a:ln>
              <a:extLst>
                <a:ext uri="{909E8E84-426E-40DD-AFC4-6F175D3DCCD1}">
                  <a14:hiddenFill xmlns:a14="http://schemas.microsoft.com/office/drawing/2010/main">
                    <a:noFill/>
                  </a14:hiddenFill>
                </a:ext>
              </a:extLst>
            </p:spPr>
          </p:cxnSp>
        </p:grpSp>
        <p:grpSp>
          <p:nvGrpSpPr>
            <p:cNvPr id="7201" name="组合 41"/>
            <p:cNvGrpSpPr/>
            <p:nvPr/>
          </p:nvGrpSpPr>
          <p:grpSpPr bwMode="auto">
            <a:xfrm flipH="1">
              <a:off x="8223250" y="4806950"/>
              <a:ext cx="473075" cy="523875"/>
              <a:chOff x="1232465" y="3533629"/>
              <a:chExt cx="474415" cy="523220"/>
            </a:xfrm>
          </p:grpSpPr>
          <p:sp>
            <p:nvSpPr>
              <p:cNvPr id="7202" name="椭圆 32"/>
              <p:cNvSpPr>
                <a:spLocks noChangeArrowheads="1"/>
              </p:cNvSpPr>
              <p:nvPr/>
            </p:nvSpPr>
            <p:spPr bwMode="auto">
              <a:xfrm>
                <a:off x="1232465" y="3558282"/>
                <a:ext cx="474301" cy="474750"/>
              </a:xfrm>
              <a:prstGeom prst="ellipse">
                <a:avLst/>
              </a:prstGeom>
              <a:solidFill>
                <a:srgbClr val="1369B2"/>
              </a:solidFill>
              <a:ln>
                <a:noFill/>
              </a:ln>
              <a:effectLst>
                <a:outerShdw dist="12700" dir="2700000" algn="tl" rotWithShape="0">
                  <a:srgbClr val="808080">
                    <a:alpha val="39998"/>
                  </a:srgbClr>
                </a:outerShdw>
              </a:effectLst>
              <a:extLst>
                <a:ext uri="{91240B29-F687-4F45-9708-019B960494DF}">
                  <a14:hiddenLine xmlns:a14="http://schemas.microsoft.com/office/drawing/2010/main" w="28575">
                    <a:solidFill>
                      <a:srgbClr val="000000"/>
                    </a:solidFill>
                    <a:round/>
                  </a14:hiddenLine>
                </a:ext>
              </a:extLst>
            </p:spPr>
            <p:txBody>
              <a:bodyPr/>
              <a:lstStyle/>
              <a:p>
                <a:endParaRPr lang="zh-CN" altLang="en-US">
                  <a:latin typeface="Arial" panose="020B0704020202020204" pitchFamily="34" charset="0"/>
                </a:endParaRPr>
              </a:p>
            </p:txBody>
          </p:sp>
          <p:sp>
            <p:nvSpPr>
              <p:cNvPr id="7203" name="TextBox 76"/>
              <p:cNvSpPr txBox="1">
                <a:spLocks noChangeArrowheads="1"/>
              </p:cNvSpPr>
              <p:nvPr/>
            </p:nvSpPr>
            <p:spPr bwMode="auto">
              <a:xfrm>
                <a:off x="1305679" y="3532877"/>
                <a:ext cx="335830" cy="523972"/>
              </a:xfrm>
              <a:prstGeom prst="rect">
                <a:avLst/>
              </a:prstGeom>
              <a:noFill/>
              <a:ln>
                <a:noFill/>
              </a:ln>
              <a:effectLst>
                <a:outerShdw dist="12700" dir="2700000" algn="tl" rotWithShape="0">
                  <a:srgbClr val="808080">
                    <a:alpha val="39998"/>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pPr eaLnBrk="0" hangingPunct="0"/>
                <a:r>
                  <a:rPr lang="en-US" altLang="zh-CN" sz="2800" b="1">
                    <a:solidFill>
                      <a:schemeClr val="bg1"/>
                    </a:solidFill>
                    <a:latin typeface="Times New Roman" panose="02020603050405020304" pitchFamily="18" charset="0"/>
                  </a:rPr>
                  <a:t>3</a:t>
                </a:r>
                <a:endParaRPr lang="zh-CN" altLang="en-US" sz="2800" b="1">
                  <a:solidFill>
                    <a:schemeClr val="bg1"/>
                  </a:solidFill>
                  <a:latin typeface="Times New Roman" panose="02020603050405020304" pitchFamily="18" charset="0"/>
                  <a:cs typeface="Times New Roman" panose="02020603050405020304" pitchFamily="18" charset="0"/>
                </a:endParaRPr>
              </a:p>
            </p:txBody>
          </p:sp>
        </p:grpSp>
      </p:grpSp>
      <p:grpSp>
        <p:nvGrpSpPr>
          <p:cNvPr id="37" name="组合 10"/>
          <p:cNvGrpSpPr/>
          <p:nvPr/>
        </p:nvGrpSpPr>
        <p:grpSpPr bwMode="auto">
          <a:xfrm>
            <a:off x="1630363" y="4857753"/>
            <a:ext cx="3371850" cy="1424064"/>
            <a:chOff x="218911" y="4857376"/>
            <a:chExt cx="3372306" cy="1422835"/>
          </a:xfrm>
        </p:grpSpPr>
        <p:grpSp>
          <p:nvGrpSpPr>
            <p:cNvPr id="7205" name="组合 16"/>
            <p:cNvGrpSpPr/>
            <p:nvPr/>
          </p:nvGrpSpPr>
          <p:grpSpPr bwMode="auto">
            <a:xfrm flipV="1">
              <a:off x="445925" y="4857376"/>
              <a:ext cx="2538576" cy="868892"/>
              <a:chOff x="860198" y="2352244"/>
              <a:chExt cx="2178276" cy="652213"/>
            </a:xfrm>
          </p:grpSpPr>
          <p:cxnSp>
            <p:nvCxnSpPr>
              <p:cNvPr id="7206" name="直接连接符 7"/>
              <p:cNvCxnSpPr>
                <a:cxnSpLocks noChangeShapeType="1"/>
              </p:cNvCxnSpPr>
              <p:nvPr/>
            </p:nvCxnSpPr>
            <p:spPr bwMode="auto">
              <a:xfrm>
                <a:off x="860243" y="2351976"/>
                <a:ext cx="371966" cy="652481"/>
              </a:xfrm>
              <a:prstGeom prst="line">
                <a:avLst/>
              </a:prstGeom>
              <a:noFill/>
              <a:ln w="28575">
                <a:solidFill>
                  <a:srgbClr val="1369B2"/>
                </a:solidFill>
                <a:round/>
              </a:ln>
              <a:extLst>
                <a:ext uri="{909E8E84-426E-40DD-AFC4-6F175D3DCCD1}">
                  <a14:hiddenFill xmlns:a14="http://schemas.microsoft.com/office/drawing/2010/main">
                    <a:noFill/>
                  </a14:hiddenFill>
                </a:ext>
              </a:extLst>
            </p:spPr>
          </p:cxnSp>
          <p:cxnSp>
            <p:nvCxnSpPr>
              <p:cNvPr id="7207" name="直接连接符 10"/>
              <p:cNvCxnSpPr>
                <a:cxnSpLocks noChangeShapeType="1"/>
              </p:cNvCxnSpPr>
              <p:nvPr/>
            </p:nvCxnSpPr>
            <p:spPr bwMode="auto">
              <a:xfrm>
                <a:off x="1222671" y="3004457"/>
                <a:ext cx="1816230" cy="0"/>
              </a:xfrm>
              <a:prstGeom prst="line">
                <a:avLst/>
              </a:prstGeom>
              <a:noFill/>
              <a:ln w="28575">
                <a:solidFill>
                  <a:srgbClr val="1369B2"/>
                </a:solidFill>
                <a:round/>
                <a:tailEnd type="oval" w="med" len="med"/>
              </a:ln>
              <a:extLst>
                <a:ext uri="{909E8E84-426E-40DD-AFC4-6F175D3DCCD1}">
                  <a14:hiddenFill xmlns:a14="http://schemas.microsoft.com/office/drawing/2010/main">
                    <a:noFill/>
                  </a14:hiddenFill>
                </a:ext>
              </a:extLst>
            </p:spPr>
          </p:cxnSp>
        </p:grpSp>
        <p:grpSp>
          <p:nvGrpSpPr>
            <p:cNvPr id="7208" name="组合 41"/>
            <p:cNvGrpSpPr/>
            <p:nvPr/>
          </p:nvGrpSpPr>
          <p:grpSpPr bwMode="auto">
            <a:xfrm flipH="1">
              <a:off x="218911" y="5645306"/>
              <a:ext cx="473075" cy="523875"/>
              <a:chOff x="4095245" y="3533376"/>
              <a:chExt cx="474273" cy="523117"/>
            </a:xfrm>
          </p:grpSpPr>
          <p:sp>
            <p:nvSpPr>
              <p:cNvPr id="7209" name="椭圆 40"/>
              <p:cNvSpPr>
                <a:spLocks noChangeArrowheads="1"/>
              </p:cNvSpPr>
              <p:nvPr/>
            </p:nvSpPr>
            <p:spPr bwMode="auto">
              <a:xfrm>
                <a:off x="4095132" y="3559141"/>
                <a:ext cx="474386" cy="473593"/>
              </a:xfrm>
              <a:prstGeom prst="ellipse">
                <a:avLst/>
              </a:prstGeom>
              <a:solidFill>
                <a:srgbClr val="1369B2"/>
              </a:solidFill>
              <a:ln>
                <a:noFill/>
              </a:ln>
              <a:effectLst>
                <a:outerShdw dist="12700" dir="2700000" algn="tl" rotWithShape="0">
                  <a:srgbClr val="808080">
                    <a:alpha val="39998"/>
                  </a:srgbClr>
                </a:outerShdw>
              </a:effectLst>
              <a:extLst>
                <a:ext uri="{91240B29-F687-4F45-9708-019B960494DF}">
                  <a14:hiddenLine xmlns:a14="http://schemas.microsoft.com/office/drawing/2010/main" w="28575">
                    <a:solidFill>
                      <a:srgbClr val="000000"/>
                    </a:solidFill>
                    <a:round/>
                  </a14:hiddenLine>
                </a:ext>
              </a:extLst>
            </p:spPr>
            <p:txBody>
              <a:bodyPr/>
              <a:lstStyle/>
              <a:p>
                <a:endParaRPr lang="zh-CN" altLang="en-US">
                  <a:latin typeface="Arial" panose="020B0704020202020204" pitchFamily="34" charset="0"/>
                </a:endParaRPr>
              </a:p>
            </p:txBody>
          </p:sp>
          <p:sp>
            <p:nvSpPr>
              <p:cNvPr id="7210" name="TextBox 50"/>
              <p:cNvSpPr txBox="1">
                <a:spLocks noChangeArrowheads="1"/>
              </p:cNvSpPr>
              <p:nvPr/>
            </p:nvSpPr>
            <p:spPr bwMode="auto">
              <a:xfrm>
                <a:off x="4184278" y="3533798"/>
                <a:ext cx="335891" cy="522695"/>
              </a:xfrm>
              <a:prstGeom prst="rect">
                <a:avLst/>
              </a:prstGeom>
              <a:noFill/>
              <a:ln>
                <a:noFill/>
              </a:ln>
              <a:effectLst>
                <a:outerShdw dist="12700" dir="2700000" algn="tl" rotWithShape="0">
                  <a:srgbClr val="808080">
                    <a:alpha val="39998"/>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pPr eaLnBrk="0" hangingPunct="0"/>
                <a:r>
                  <a:rPr lang="en-US" altLang="zh-CN" sz="2800" b="1">
                    <a:solidFill>
                      <a:schemeClr val="bg1"/>
                    </a:solidFill>
                    <a:latin typeface="Times New Roman" panose="02020603050405020304" pitchFamily="18" charset="0"/>
                  </a:rPr>
                  <a:t>4</a:t>
                </a:r>
                <a:endParaRPr lang="zh-CN" altLang="en-US" sz="2800" b="1">
                  <a:solidFill>
                    <a:schemeClr val="bg1"/>
                  </a:solidFill>
                  <a:latin typeface="Times New Roman" panose="02020603050405020304" pitchFamily="18" charset="0"/>
                  <a:cs typeface="Times New Roman" panose="02020603050405020304" pitchFamily="18" charset="0"/>
                </a:endParaRPr>
              </a:p>
            </p:txBody>
          </p:sp>
        </p:grpSp>
        <p:sp>
          <p:nvSpPr>
            <p:cNvPr id="7211" name="矩形 7"/>
            <p:cNvSpPr>
              <a:spLocks noChangeArrowheads="1"/>
            </p:cNvSpPr>
            <p:nvPr/>
          </p:nvSpPr>
          <p:spPr bwMode="auto">
            <a:xfrm>
              <a:off x="957852" y="5266357"/>
              <a:ext cx="2633365" cy="1013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ts val="3600"/>
                </a:lnSpc>
              </a:pPr>
              <a:r>
                <a:rPr lang="zh-CN" altLang="en-US" sz="2000" b="1" dirty="0" smtClean="0">
                  <a:latin typeface="微软雅黑" panose="020B0503020204020204" pitchFamily="34" charset="-122"/>
                  <a:ea typeface="微软雅黑" panose="020B0503020204020204" pitchFamily="34" charset="-122"/>
                  <a:sym typeface="宋体" pitchFamily="2" charset="-122"/>
                </a:rPr>
                <a:t>了解 </a:t>
              </a:r>
              <a:r>
                <a:rPr lang="zh-CN" altLang="zh-CN" sz="2000" b="1" dirty="0" smtClean="0">
                  <a:solidFill>
                    <a:srgbClr val="1369B2"/>
                  </a:solidFill>
                  <a:latin typeface="微软雅黑" panose="020B0503020204020204" pitchFamily="34" charset="-122"/>
                  <a:ea typeface="微软雅黑" panose="020B0503020204020204" pitchFamily="34" charset="-122"/>
                </a:rPr>
                <a:t>随机搜索、贝叶斯</a:t>
              </a:r>
              <a:r>
                <a:rPr lang="zh-CN" altLang="zh-CN" sz="2000" b="1" dirty="0" smtClean="0">
                  <a:solidFill>
                    <a:srgbClr val="1369B2"/>
                  </a:solidFill>
                  <a:latin typeface="微软雅黑" panose="020B0503020204020204" pitchFamily="34" charset="-122"/>
                  <a:ea typeface="微软雅黑" panose="020B0503020204020204" pitchFamily="34" charset="-122"/>
                </a:rPr>
                <a:t>优化</a:t>
              </a:r>
              <a:endParaRPr lang="zh-CN" altLang="zh-CN" sz="2000" b="1" dirty="0" smtClean="0">
                <a:solidFill>
                  <a:srgbClr val="1369B2"/>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12"/>
                                        </p:tgtEl>
                                      </p:cBhvr>
                                    </p:animEffect>
                                    <p:animScale>
                                      <p:cBhvr>
                                        <p:cTn id="7" dur="250" autoRev="1" fill="hold"/>
                                        <p:tgtEl>
                                          <p:spTgt spid="12"/>
                                        </p:tgtEl>
                                      </p:cBhvr>
                                      <p:by x="105000" y="105000"/>
                                    </p:animScale>
                                  </p:childTnLst>
                                </p:cTn>
                              </p:par>
                            </p:childTnLst>
                          </p:cTn>
                        </p:par>
                        <p:par>
                          <p:cTn id="8" fill="hold">
                            <p:stCondLst>
                              <p:cond delay="500"/>
                            </p:stCondLst>
                            <p:childTnLst>
                              <p:par>
                                <p:cTn id="9" presetID="21"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4)">
                                      <p:cBhvr>
                                        <p:cTn id="11" dur="2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right)">
                                      <p:cBhvr>
                                        <p:cTn id="16" dur="500"/>
                                        <p:tgtEl>
                                          <p:spTgt spid="13"/>
                                        </p:tgtEl>
                                      </p:cBhvr>
                                    </p:animEffect>
                                  </p:childTnLst>
                                </p:cTn>
                              </p:par>
                            </p:childTnLst>
                          </p:cTn>
                        </p:par>
                        <p:par>
                          <p:cTn id="17" fill="hold">
                            <p:stCondLst>
                              <p:cond delay="500"/>
                            </p:stCondLst>
                            <p:childTnLst>
                              <p:par>
                                <p:cTn id="18" presetID="26" presetClass="emph" presetSubtype="0" fill="hold" nodeType="afterEffect">
                                  <p:stCondLst>
                                    <p:cond delay="0"/>
                                  </p:stCondLst>
                                  <p:childTnLst>
                                    <p:animEffect transition="out" filter="fade">
                                      <p:cBhvr>
                                        <p:cTn id="19" dur="500" tmFilter="0, 0; .2, .5; .8, .5; 1, 0"/>
                                        <p:tgtEl>
                                          <p:spTgt spid="13"/>
                                        </p:tgtEl>
                                      </p:cBhvr>
                                    </p:animEffect>
                                    <p:animScale>
                                      <p:cBhvr>
                                        <p:cTn id="20" dur="250" autoRev="1" fill="hold"/>
                                        <p:tgtEl>
                                          <p:spTgt spid="13"/>
                                        </p:tgtEl>
                                      </p:cBhvr>
                                      <p:by x="105000" y="105000"/>
                                    </p:animScale>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wipe(left)">
                                      <p:cBhvr>
                                        <p:cTn id="25" dur="500"/>
                                        <p:tgtEl>
                                          <p:spTgt spid="21"/>
                                        </p:tgtEl>
                                      </p:cBhvr>
                                    </p:animEffect>
                                  </p:childTnLst>
                                </p:cTn>
                              </p:par>
                            </p:childTnLst>
                          </p:cTn>
                        </p:par>
                        <p:par>
                          <p:cTn id="26" fill="hold">
                            <p:stCondLst>
                              <p:cond delay="500"/>
                            </p:stCondLst>
                            <p:childTnLst>
                              <p:par>
                                <p:cTn id="27" presetID="26" presetClass="emph" presetSubtype="0" fill="hold" nodeType="afterEffect">
                                  <p:stCondLst>
                                    <p:cond delay="0"/>
                                  </p:stCondLst>
                                  <p:childTnLst>
                                    <p:animEffect transition="out" filter="fade">
                                      <p:cBhvr>
                                        <p:cTn id="28" dur="500" tmFilter="0, 0; .2, .5; .8, .5; 1, 0"/>
                                        <p:tgtEl>
                                          <p:spTgt spid="21"/>
                                        </p:tgtEl>
                                      </p:cBhvr>
                                    </p:animEffect>
                                    <p:animScale>
                                      <p:cBhvr>
                                        <p:cTn id="29" dur="250" autoRev="1" fill="hold"/>
                                        <p:tgtEl>
                                          <p:spTgt spid="21"/>
                                        </p:tgtEl>
                                      </p:cBhvr>
                                      <p:by x="105000" y="105000"/>
                                    </p:animScale>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par>
                          <p:cTn id="35" fill="hold">
                            <p:stCondLst>
                              <p:cond delay="500"/>
                            </p:stCondLst>
                            <p:childTnLst>
                              <p:par>
                                <p:cTn id="36" presetID="26" presetClass="emph" presetSubtype="0" fill="hold" nodeType="afterEffect">
                                  <p:stCondLst>
                                    <p:cond delay="0"/>
                                  </p:stCondLst>
                                  <p:childTnLst>
                                    <p:animEffect transition="out" filter="fade">
                                      <p:cBhvr>
                                        <p:cTn id="37" dur="500" tmFilter="0, 0; .2, .5; .8, .5; 1, 0"/>
                                        <p:tgtEl>
                                          <p:spTgt spid="29"/>
                                        </p:tgtEl>
                                      </p:cBhvr>
                                    </p:animEffect>
                                    <p:animScale>
                                      <p:cBhvr>
                                        <p:cTn id="38" dur="250" autoRev="1" fill="hold"/>
                                        <p:tgtEl>
                                          <p:spTgt spid="29"/>
                                        </p:tgtEl>
                                      </p:cBhvr>
                                      <p:by x="105000" y="105000"/>
                                    </p:animScale>
                                  </p:childTnLst>
                                </p:cTn>
                              </p:par>
                            </p:childTnLst>
                          </p:cTn>
                        </p:par>
                      </p:childTnLst>
                    </p:cTn>
                  </p:par>
                  <p:par>
                    <p:cTn id="39" fill="hold">
                      <p:stCondLst>
                        <p:cond delay="indefinite"/>
                      </p:stCondLst>
                      <p:childTnLst>
                        <p:par>
                          <p:cTn id="40" fill="hold">
                            <p:stCondLst>
                              <p:cond delay="0"/>
                            </p:stCondLst>
                            <p:childTnLst>
                              <p:par>
                                <p:cTn id="41" presetID="22" presetClass="entr" presetSubtype="2" fill="hold" nodeType="click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wipe(right)">
                                      <p:cBhvr>
                                        <p:cTn id="43" dur="500"/>
                                        <p:tgtEl>
                                          <p:spTgt spid="37"/>
                                        </p:tgtEl>
                                      </p:cBhvr>
                                    </p:animEffect>
                                  </p:childTnLst>
                                </p:cTn>
                              </p:par>
                            </p:childTnLst>
                          </p:cTn>
                        </p:par>
                        <p:par>
                          <p:cTn id="44" fill="hold">
                            <p:stCondLst>
                              <p:cond delay="500"/>
                            </p:stCondLst>
                            <p:childTnLst>
                              <p:par>
                                <p:cTn id="45" presetID="26" presetClass="emph" presetSubtype="0" fill="hold" nodeType="afterEffect">
                                  <p:stCondLst>
                                    <p:cond delay="0"/>
                                  </p:stCondLst>
                                  <p:childTnLst>
                                    <p:animEffect transition="out" filter="fade">
                                      <p:cBhvr>
                                        <p:cTn id="46" dur="500" tmFilter="0, 0; .2, .5; .8, .5; 1, 0"/>
                                        <p:tgtEl>
                                          <p:spTgt spid="37"/>
                                        </p:tgtEl>
                                      </p:cBhvr>
                                    </p:animEffect>
                                    <p:animScale>
                                      <p:cBhvr>
                                        <p:cTn id="47" dur="250" autoRev="1" fill="hold"/>
                                        <p:tgtEl>
                                          <p:spTgt spid="3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 </a:t>
            </a:r>
            <a:r>
              <a:rPr lang="zh-CN" altLang="en-US" sz="4000" dirty="0">
                <a:solidFill>
                  <a:srgbClr val="1353A2"/>
                </a:solidFill>
                <a:cs typeface="+mn-cs"/>
                <a:sym typeface="+mn-ea"/>
              </a:rPr>
              <a:t>回顾：模型</a:t>
            </a:r>
            <a:r>
              <a:rPr lang="zh-CN" altLang="en-US" sz="4000" dirty="0">
                <a:solidFill>
                  <a:srgbClr val="1353A2"/>
                </a:solidFill>
                <a:cs typeface="+mn-cs"/>
                <a:sym typeface="+mn-ea"/>
              </a:rPr>
              <a:t>评估</a:t>
            </a:r>
            <a:endParaRPr lang="zh-CN" altLang="en-US" sz="4000" dirty="0">
              <a:solidFill>
                <a:srgbClr val="1353A2"/>
              </a:solidFill>
              <a:cs typeface="+mn-cs"/>
              <a:sym typeface="+mn-ea"/>
            </a:endParaRPr>
          </a:p>
        </p:txBody>
      </p:sp>
      <p:sp>
        <p:nvSpPr>
          <p:cNvPr id="3" name="文本框 2"/>
          <p:cNvSpPr txBox="1"/>
          <p:nvPr/>
        </p:nvSpPr>
        <p:spPr>
          <a:xfrm>
            <a:off x="1176655" y="1302385"/>
            <a:ext cx="10004425" cy="5259070"/>
          </a:xfrm>
          <a:prstGeom prst="rect">
            <a:avLst/>
          </a:prstGeom>
          <a:noFill/>
        </p:spPr>
        <p:txBody>
          <a:bodyPr wrap="square" rtlCol="0" anchor="t">
            <a:noAutofit/>
          </a:bodyPr>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对于机器学习中评价模型性能的指标，常用的有准确率、</a:t>
            </a:r>
            <a:r>
              <a:rPr lang="zh-CN" sz="2600" dirty="0">
                <a:latin typeface="微软雅黑" charset="0"/>
                <a:ea typeface="微软雅黑" charset="0"/>
                <a:cs typeface="Arial" panose="020B0704020202020204" pitchFamily="34" charset="0"/>
                <a:sym typeface="+mn-ea"/>
              </a:rPr>
              <a:t>精确率、召回率、F1 </a:t>
            </a:r>
            <a:r>
              <a:rPr lang="en-US" altLang="zh-CN" sz="2600" dirty="0">
                <a:latin typeface="微软雅黑" charset="0"/>
                <a:ea typeface="微软雅黑" charset="0"/>
                <a:cs typeface="Arial" panose="020B0704020202020204" pitchFamily="34" charset="0"/>
                <a:sym typeface="+mn-ea"/>
              </a:rPr>
              <a:t>score</a:t>
            </a:r>
            <a:r>
              <a:rPr lang="zh-CN" sz="2600" dirty="0">
                <a:latin typeface="微软雅黑" charset="0"/>
                <a:ea typeface="微软雅黑" charset="0"/>
                <a:cs typeface="Arial" panose="020B0704020202020204" pitchFamily="34" charset="0"/>
                <a:sym typeface="+mn-ea"/>
              </a:rPr>
              <a:t>等。</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solidFill>
                  <a:srgbClr val="FF0000"/>
                </a:solidFill>
                <a:latin typeface="微软雅黑" charset="0"/>
                <a:ea typeface="微软雅黑" charset="0"/>
                <a:cs typeface="Arial" panose="020B0704020202020204" pitchFamily="34" charset="0"/>
                <a:sym typeface="+mn-ea"/>
              </a:rPr>
              <a:t>准确率</a:t>
            </a:r>
            <a:r>
              <a:rPr lang="zh-CN" sz="2600" dirty="0">
                <a:latin typeface="微软雅黑" charset="0"/>
                <a:ea typeface="微软雅黑" charset="0"/>
                <a:cs typeface="Arial" panose="020B0704020202020204" pitchFamily="34" charset="0"/>
                <a:sym typeface="+mn-ea"/>
              </a:rPr>
              <a:t>：预测正确的结果占总样本的百分比</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solidFill>
                  <a:srgbClr val="FF0000"/>
                </a:solidFill>
                <a:latin typeface="微软雅黑" charset="0"/>
                <a:ea typeface="微软雅黑" charset="0"/>
                <a:cs typeface="Arial" panose="020B0704020202020204" pitchFamily="34" charset="0"/>
                <a:sym typeface="+mn-ea"/>
              </a:rPr>
              <a:t>精确率</a:t>
            </a:r>
            <a:r>
              <a:rPr lang="zh-CN" sz="2600" dirty="0">
                <a:latin typeface="微软雅黑" charset="0"/>
                <a:ea typeface="微软雅黑" charset="0"/>
                <a:cs typeface="Arial" panose="020B0704020202020204" pitchFamily="34" charset="0"/>
                <a:sym typeface="+mn-ea"/>
              </a:rPr>
              <a:t>：所有被预测为正的样本中实际为正的样本的概率</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solidFill>
                  <a:srgbClr val="FF0000"/>
                </a:solidFill>
                <a:latin typeface="微软雅黑" charset="0"/>
                <a:ea typeface="微软雅黑" charset="0"/>
                <a:cs typeface="Arial" panose="020B0704020202020204" pitchFamily="34" charset="0"/>
                <a:sym typeface="+mn-ea"/>
              </a:rPr>
              <a:t>召回率</a:t>
            </a:r>
            <a:r>
              <a:rPr lang="zh-CN" sz="2600" dirty="0">
                <a:latin typeface="微软雅黑" charset="0"/>
                <a:ea typeface="微软雅黑" charset="0"/>
                <a:cs typeface="Arial" panose="020B0704020202020204" pitchFamily="34" charset="0"/>
                <a:sym typeface="+mn-ea"/>
              </a:rPr>
              <a:t>：实际为正的样本中被预测为正样本的概率</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en-US" altLang="zh-CN" sz="2600" dirty="0">
                <a:solidFill>
                  <a:srgbClr val="FF0000"/>
                </a:solidFill>
                <a:latin typeface="微软雅黑" charset="0"/>
                <a:ea typeface="微软雅黑" charset="0"/>
                <a:cs typeface="Arial" panose="020B0704020202020204" pitchFamily="34" charset="0"/>
                <a:sym typeface="+mn-ea"/>
              </a:rPr>
              <a:t>F1-score</a:t>
            </a:r>
            <a:r>
              <a:rPr lang="zh-CN" altLang="en-US" sz="2600" dirty="0">
                <a:latin typeface="微软雅黑" charset="0"/>
                <a:ea typeface="微软雅黑" charset="0"/>
                <a:cs typeface="Arial" panose="020B0704020202020204" pitchFamily="34" charset="0"/>
                <a:sym typeface="+mn-ea"/>
              </a:rPr>
              <a:t>：精确率与召回率的调和</a:t>
            </a:r>
            <a:r>
              <a:rPr lang="zh-CN" altLang="en-US" sz="2600" dirty="0">
                <a:latin typeface="微软雅黑" charset="0"/>
                <a:ea typeface="微软雅黑" charset="0"/>
                <a:cs typeface="Arial" panose="020B0704020202020204" pitchFamily="34" charset="0"/>
                <a:sym typeface="+mn-ea"/>
              </a:rPr>
              <a:t>平均F1=(2×Precision×Recall)/（Precision+Recall）</a:t>
            </a:r>
            <a:endParaRPr lang="zh-CN" altLang="en-US"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 </a:t>
            </a:r>
            <a:r>
              <a:rPr lang="zh-CN" altLang="en-US" sz="4000" dirty="0">
                <a:solidFill>
                  <a:srgbClr val="1353A2"/>
                </a:solidFill>
                <a:cs typeface="+mn-cs"/>
                <a:sym typeface="+mn-ea"/>
              </a:rPr>
              <a:t>回顾：模型</a:t>
            </a:r>
            <a:r>
              <a:rPr lang="zh-CN" altLang="en-US" sz="4000" dirty="0">
                <a:solidFill>
                  <a:srgbClr val="1353A2"/>
                </a:solidFill>
                <a:cs typeface="+mn-cs"/>
                <a:sym typeface="+mn-ea"/>
              </a:rPr>
              <a:t>评估</a:t>
            </a:r>
            <a:endParaRPr lang="zh-CN" altLang="en-US" sz="4000" dirty="0">
              <a:solidFill>
                <a:srgbClr val="1353A2"/>
              </a:solidFill>
              <a:cs typeface="+mn-cs"/>
              <a:sym typeface="+mn-ea"/>
            </a:endParaRPr>
          </a:p>
        </p:txBody>
      </p:sp>
      <p:sp>
        <p:nvSpPr>
          <p:cNvPr id="3" name="文本框 2"/>
          <p:cNvSpPr txBox="1"/>
          <p:nvPr/>
        </p:nvSpPr>
        <p:spPr>
          <a:xfrm>
            <a:off x="759460" y="1041400"/>
            <a:ext cx="10113010" cy="1192530"/>
          </a:xfrm>
          <a:prstGeom prst="rect">
            <a:avLst/>
          </a:prstGeom>
          <a:noFill/>
        </p:spPr>
        <p:txBody>
          <a:bodyPr wrap="square" rtlCol="0" anchor="t">
            <a:noAutofit/>
          </a:bodyPr>
          <a:p>
            <a:pPr marL="914400" lvl="1" indent="-457200" eaLnBrk="1" latinLnBrk="0" hangingPunct="1">
              <a:lnSpc>
                <a:spcPct val="150000"/>
              </a:lnSpc>
              <a:spcBef>
                <a:spcPts val="0"/>
              </a:spcBef>
              <a:buFont typeface="Arial" panose="020B0704020202020204" pitchFamily="34" charset="0"/>
              <a:buChar char="•"/>
            </a:pPr>
            <a:r>
              <a:rPr lang="zh-CN" dirty="0">
                <a:latin typeface="微软雅黑" charset="0"/>
                <a:ea typeface="微软雅黑" charset="0"/>
                <a:cs typeface="Arial" panose="020B0704020202020204" pitchFamily="34" charset="0"/>
                <a:sym typeface="+mn-ea"/>
              </a:rPr>
              <a:t>现在有有10张照片，5张男性、5张女性。有一个判断性别的机器学习模型，当我们使用它来判断「是否为男性」时，会出现4种情况。</a:t>
            </a:r>
            <a:endParaRPr lang="zh-CN"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endParaRPr lang="zh-CN" dirty="0">
              <a:latin typeface="微软雅黑" charset="0"/>
              <a:ea typeface="微软雅黑" charset="0"/>
              <a:cs typeface="Arial" panose="020B0704020202020204" pitchFamily="34" charset="0"/>
              <a:sym typeface="+mn-ea"/>
            </a:endParaRPr>
          </a:p>
        </p:txBody>
      </p:sp>
      <p:pic>
        <p:nvPicPr>
          <p:cNvPr id="2" name="图片 1"/>
          <p:cNvPicPr>
            <a:picLocks noChangeAspect="1"/>
          </p:cNvPicPr>
          <p:nvPr>
            <p:custDataLst>
              <p:tags r:id="rId1"/>
            </p:custDataLst>
          </p:nvPr>
        </p:nvPicPr>
        <p:blipFill>
          <a:blip r:embed="rId2"/>
          <a:srcRect l="4750" t="9060" r="14516" b="16163"/>
          <a:stretch>
            <a:fillRect/>
          </a:stretch>
        </p:blipFill>
        <p:spPr>
          <a:xfrm>
            <a:off x="1392555" y="2381885"/>
            <a:ext cx="9843135" cy="3883660"/>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 </a:t>
            </a:r>
            <a:r>
              <a:rPr lang="zh-CN" altLang="en-US" sz="4000" dirty="0">
                <a:solidFill>
                  <a:srgbClr val="1353A2"/>
                </a:solidFill>
                <a:cs typeface="+mn-cs"/>
                <a:sym typeface="+mn-ea"/>
              </a:rPr>
              <a:t>回顾：模型</a:t>
            </a:r>
            <a:r>
              <a:rPr lang="zh-CN" altLang="en-US" sz="4000" dirty="0">
                <a:solidFill>
                  <a:srgbClr val="1353A2"/>
                </a:solidFill>
                <a:cs typeface="+mn-cs"/>
                <a:sym typeface="+mn-ea"/>
              </a:rPr>
              <a:t>评估</a:t>
            </a:r>
            <a:endParaRPr lang="zh-CN" altLang="en-US" sz="4000" dirty="0">
              <a:solidFill>
                <a:srgbClr val="1353A2"/>
              </a:solidFill>
              <a:cs typeface="+mn-cs"/>
              <a:sym typeface="+mn-ea"/>
            </a:endParaRPr>
          </a:p>
        </p:txBody>
      </p:sp>
      <p:pic>
        <p:nvPicPr>
          <p:cNvPr id="5" name="图片 4"/>
          <p:cNvPicPr>
            <a:picLocks noChangeAspect="1"/>
          </p:cNvPicPr>
          <p:nvPr>
            <p:custDataLst>
              <p:tags r:id="rId1"/>
            </p:custDataLst>
          </p:nvPr>
        </p:nvPicPr>
        <p:blipFill>
          <a:blip r:embed="rId2"/>
          <a:srcRect l="17229" t="12129" r="18823" b="9818"/>
          <a:stretch>
            <a:fillRect/>
          </a:stretch>
        </p:blipFill>
        <p:spPr>
          <a:xfrm>
            <a:off x="2813685" y="2638425"/>
            <a:ext cx="6827520" cy="3550285"/>
          </a:xfrm>
          <a:prstGeom prst="rect">
            <a:avLst/>
          </a:prstGeom>
        </p:spPr>
      </p:pic>
      <p:sp>
        <p:nvSpPr>
          <p:cNvPr id="6" name="文本框 5"/>
          <p:cNvSpPr txBox="1"/>
          <p:nvPr>
            <p:custDataLst>
              <p:tags r:id="rId3"/>
            </p:custDataLst>
          </p:nvPr>
        </p:nvSpPr>
        <p:spPr>
          <a:xfrm>
            <a:off x="759460" y="1205865"/>
            <a:ext cx="10113010" cy="1192530"/>
          </a:xfrm>
          <a:prstGeom prst="rect">
            <a:avLst/>
          </a:prstGeom>
          <a:noFill/>
        </p:spPr>
        <p:txBody>
          <a:bodyPr wrap="square" rtlCol="0" anchor="t">
            <a:noAutofit/>
          </a:bodyPr>
          <a:p>
            <a:pPr marL="914400" lvl="1" indent="-457200" eaLnBrk="1" latinLnBrk="0" hangingPunct="1">
              <a:lnSpc>
                <a:spcPct val="150000"/>
              </a:lnSpc>
              <a:spcBef>
                <a:spcPts val="0"/>
              </a:spcBef>
              <a:buFont typeface="Arial" panose="020B0704020202020204" pitchFamily="34" charset="0"/>
              <a:buChar char="•"/>
            </a:pPr>
            <a:r>
              <a:rPr lang="zh-CN" dirty="0">
                <a:latin typeface="微软雅黑" charset="0"/>
                <a:ea typeface="微软雅黑" charset="0"/>
                <a:cs typeface="Arial" panose="020B0704020202020204" pitchFamily="34" charset="0"/>
                <a:sym typeface="+mn-ea"/>
              </a:rPr>
              <a:t>现在有有10张照片，5张男性、5张女性。有一个判断性别的机器学习模型，当我们使用它来判断「是否为男性」时，会出现4种情况。</a:t>
            </a:r>
            <a:endParaRPr lang="zh-CN"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endParaRPr lang="zh-CN"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 </a:t>
            </a:r>
            <a:r>
              <a:rPr lang="zh-CN" altLang="en-US" sz="4000" dirty="0">
                <a:solidFill>
                  <a:srgbClr val="1353A2"/>
                </a:solidFill>
                <a:cs typeface="+mn-cs"/>
                <a:sym typeface="+mn-ea"/>
              </a:rPr>
              <a:t>回顾：模型</a:t>
            </a:r>
            <a:r>
              <a:rPr lang="zh-CN" altLang="en-US" sz="4000" dirty="0">
                <a:solidFill>
                  <a:srgbClr val="1353A2"/>
                </a:solidFill>
                <a:cs typeface="+mn-cs"/>
                <a:sym typeface="+mn-ea"/>
              </a:rPr>
              <a:t>评估</a:t>
            </a:r>
            <a:endParaRPr lang="zh-CN" altLang="en-US" sz="4000" dirty="0">
              <a:solidFill>
                <a:srgbClr val="1353A2"/>
              </a:solidFill>
              <a:cs typeface="+mn-cs"/>
              <a:sym typeface="+mn-ea"/>
            </a:endParaRPr>
          </a:p>
        </p:txBody>
      </p:sp>
      <p:pic>
        <p:nvPicPr>
          <p:cNvPr id="7" name="图片 6" descr="3dc319bf57c70197eb137a4ce9c8bdf3"/>
          <p:cNvPicPr>
            <a:picLocks noChangeAspect="1"/>
          </p:cNvPicPr>
          <p:nvPr/>
        </p:nvPicPr>
        <p:blipFill>
          <a:blip r:embed="rId1"/>
          <a:stretch>
            <a:fillRect/>
          </a:stretch>
        </p:blipFill>
        <p:spPr>
          <a:xfrm>
            <a:off x="1417955" y="1463675"/>
            <a:ext cx="9355455" cy="3930650"/>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 </a:t>
            </a:r>
            <a:r>
              <a:rPr lang="zh-CN" altLang="en-US" sz="4000" dirty="0">
                <a:solidFill>
                  <a:srgbClr val="1353A2"/>
                </a:solidFill>
                <a:cs typeface="+mn-cs"/>
                <a:sym typeface="+mn-ea"/>
              </a:rPr>
              <a:t>回顾：模型</a:t>
            </a:r>
            <a:r>
              <a:rPr lang="zh-CN" altLang="en-US" sz="4000" dirty="0">
                <a:solidFill>
                  <a:srgbClr val="1353A2"/>
                </a:solidFill>
                <a:cs typeface="+mn-cs"/>
                <a:sym typeface="+mn-ea"/>
              </a:rPr>
              <a:t>评估</a:t>
            </a:r>
            <a:endParaRPr lang="zh-CN" altLang="en-US" sz="4000" dirty="0">
              <a:solidFill>
                <a:srgbClr val="1353A2"/>
              </a:solidFill>
              <a:cs typeface="+mn-cs"/>
              <a:sym typeface="+mn-ea"/>
            </a:endParaRPr>
          </a:p>
        </p:txBody>
      </p:sp>
      <p:pic>
        <p:nvPicPr>
          <p:cNvPr id="2" name="图片 1" descr="033a233328d6cf0fba7a61b5d457da7e"/>
          <p:cNvPicPr>
            <a:picLocks noChangeAspect="1"/>
          </p:cNvPicPr>
          <p:nvPr/>
        </p:nvPicPr>
        <p:blipFill>
          <a:blip r:embed="rId1"/>
          <a:srcRect l="6284" t="9423" r="12177" b="9161"/>
          <a:stretch>
            <a:fillRect/>
          </a:stretch>
        </p:blipFill>
        <p:spPr>
          <a:xfrm>
            <a:off x="254635" y="1651635"/>
            <a:ext cx="5544820" cy="3555365"/>
          </a:xfrm>
          <a:prstGeom prst="rect">
            <a:avLst/>
          </a:prstGeom>
        </p:spPr>
      </p:pic>
      <p:grpSp>
        <p:nvGrpSpPr>
          <p:cNvPr id="9" name="组合 8"/>
          <p:cNvGrpSpPr/>
          <p:nvPr/>
        </p:nvGrpSpPr>
        <p:grpSpPr>
          <a:xfrm>
            <a:off x="6182360" y="1498600"/>
            <a:ext cx="5740400" cy="3860165"/>
            <a:chOff x="3585" y="2011"/>
            <a:chExt cx="12030" cy="7500"/>
          </a:xfrm>
        </p:grpSpPr>
        <p:grpSp>
          <p:nvGrpSpPr>
            <p:cNvPr id="5" name="组合 4"/>
            <p:cNvGrpSpPr/>
            <p:nvPr/>
          </p:nvGrpSpPr>
          <p:grpSpPr>
            <a:xfrm>
              <a:off x="3585" y="2011"/>
              <a:ext cx="12030" cy="7500"/>
              <a:chOff x="3585" y="2011"/>
              <a:chExt cx="12030" cy="7500"/>
            </a:xfrm>
          </p:grpSpPr>
          <p:pic>
            <p:nvPicPr>
              <p:cNvPr id="3" name="图片 2" descr="81b38a7274cb485b8f72dccbbc82cf30"/>
              <p:cNvPicPr>
                <a:picLocks noChangeAspect="1"/>
              </p:cNvPicPr>
              <p:nvPr>
                <p:custDataLst>
                  <p:tags r:id="rId2"/>
                </p:custDataLst>
              </p:nvPr>
            </p:nvPicPr>
            <p:blipFill>
              <a:blip r:embed="rId3"/>
              <a:stretch>
                <a:fillRect/>
              </a:stretch>
            </p:blipFill>
            <p:spPr>
              <a:xfrm>
                <a:off x="3585" y="2011"/>
                <a:ext cx="12030" cy="7500"/>
              </a:xfrm>
              <a:prstGeom prst="rect">
                <a:avLst/>
              </a:prstGeom>
            </p:spPr>
          </p:pic>
          <p:pic>
            <p:nvPicPr>
              <p:cNvPr id="6" name="图片 5" descr="58c17bd456e95d4bb7f0b0e52d66847c"/>
              <p:cNvPicPr>
                <a:picLocks noChangeAspect="1"/>
              </p:cNvPicPr>
              <p:nvPr>
                <p:custDataLst>
                  <p:tags r:id="rId4"/>
                </p:custDataLst>
              </p:nvPr>
            </p:nvPicPr>
            <p:blipFill>
              <a:blip r:embed="rId5"/>
              <a:stretch>
                <a:fillRect/>
              </a:stretch>
            </p:blipFill>
            <p:spPr>
              <a:xfrm>
                <a:off x="4098" y="6063"/>
                <a:ext cx="1862" cy="540"/>
              </a:xfrm>
              <a:prstGeom prst="rect">
                <a:avLst/>
              </a:prstGeom>
            </p:spPr>
          </p:pic>
        </p:grpSp>
        <p:sp>
          <p:nvSpPr>
            <p:cNvPr id="8" name="文本框 7"/>
            <p:cNvSpPr txBox="1"/>
            <p:nvPr>
              <p:custDataLst>
                <p:tags r:id="rId6"/>
              </p:custDataLst>
            </p:nvPr>
          </p:nvSpPr>
          <p:spPr>
            <a:xfrm>
              <a:off x="4098" y="5829"/>
              <a:ext cx="2580" cy="775"/>
            </a:xfrm>
            <a:prstGeom prst="rect">
              <a:avLst/>
            </a:prstGeom>
            <a:noFill/>
          </p:spPr>
          <p:txBody>
            <a:bodyPr wrap="square" rtlCol="0" anchor="t">
              <a:spAutoFit/>
            </a:bodyPr>
            <a:p>
              <a:r>
                <a:rPr lang="zh-CN" altLang="en-US" sz="2000" dirty="0">
                  <a:solidFill>
                    <a:srgbClr val="BBB8B6"/>
                  </a:solidFill>
                  <a:latin typeface="微软雅黑" charset="0"/>
                  <a:ea typeface="微软雅黑" charset="0"/>
                  <a:cs typeface="Arial" panose="020B0704020202020204" pitchFamily="34" charset="0"/>
                  <a:sym typeface="+mn-ea"/>
                </a:rPr>
                <a:t>召回率</a:t>
              </a:r>
              <a:endParaRPr lang="zh-CN" altLang="en-US" sz="2000" dirty="0">
                <a:solidFill>
                  <a:srgbClr val="BBB8B6"/>
                </a:solidFill>
                <a:latin typeface="微软雅黑" charset="0"/>
                <a:ea typeface="微软雅黑" charset="0"/>
                <a:cs typeface="Arial" panose="020B0704020202020204" pitchFamily="34" charset="0"/>
                <a:sym typeface="+mn-ea"/>
              </a:endParaRPr>
            </a:p>
          </p:txBody>
        </p:sp>
      </p:gr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 </a:t>
            </a:r>
            <a:r>
              <a:rPr lang="zh-CN" altLang="en-US" sz="4000" dirty="0">
                <a:solidFill>
                  <a:srgbClr val="1353A2"/>
                </a:solidFill>
                <a:cs typeface="+mn-cs"/>
                <a:sym typeface="+mn-ea"/>
              </a:rPr>
              <a:t>回顾：模型</a:t>
            </a:r>
            <a:r>
              <a:rPr lang="zh-CN" altLang="en-US" sz="4000" dirty="0">
                <a:solidFill>
                  <a:srgbClr val="1353A2"/>
                </a:solidFill>
                <a:cs typeface="+mn-cs"/>
                <a:sym typeface="+mn-ea"/>
              </a:rPr>
              <a:t>评估</a:t>
            </a:r>
            <a:endParaRPr lang="zh-CN" altLang="en-US" sz="4000" dirty="0">
              <a:solidFill>
                <a:srgbClr val="1353A2"/>
              </a:solidFill>
              <a:cs typeface="+mn-cs"/>
              <a:sym typeface="+mn-ea"/>
            </a:endParaRPr>
          </a:p>
        </p:txBody>
      </p:sp>
      <p:sp>
        <p:nvSpPr>
          <p:cNvPr id="3" name="文本框 2"/>
          <p:cNvSpPr txBox="1"/>
          <p:nvPr/>
        </p:nvSpPr>
        <p:spPr>
          <a:xfrm>
            <a:off x="759460" y="1041400"/>
            <a:ext cx="10113010" cy="3131820"/>
          </a:xfrm>
          <a:prstGeom prst="rect">
            <a:avLst/>
          </a:prstGeom>
          <a:noFill/>
        </p:spPr>
        <p:txBody>
          <a:bodyPr wrap="square" rtlCol="0" anchor="t">
            <a:noAutofit/>
          </a:bodyPr>
          <a:p>
            <a:pPr marL="914400" lvl="1" indent="-457200" eaLnBrk="1" latinLnBrk="0" hangingPunct="1">
              <a:lnSpc>
                <a:spcPct val="150000"/>
              </a:lnSpc>
              <a:spcBef>
                <a:spcPts val="0"/>
              </a:spcBef>
              <a:buFont typeface="Arial" panose="020B0704020202020204" pitchFamily="34" charset="0"/>
              <a:buChar char="•"/>
            </a:pPr>
            <a:r>
              <a:rPr lang="zh-CN" dirty="0">
                <a:latin typeface="微软雅黑" charset="0"/>
                <a:ea typeface="微软雅黑" charset="0"/>
                <a:cs typeface="Arial" panose="020B0704020202020204" pitchFamily="34" charset="0"/>
                <a:sym typeface="+mn-ea"/>
              </a:rPr>
              <a:t>现在有有10张照片，5张男性、5张女性。</a:t>
            </a:r>
            <a:endParaRPr lang="zh-CN"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dirty="0">
                <a:latin typeface="微软雅黑" charset="0"/>
                <a:ea typeface="微软雅黑" charset="0"/>
                <a:cs typeface="Arial" panose="020B0704020202020204" pitchFamily="34" charset="0"/>
                <a:sym typeface="+mn-ea"/>
              </a:rPr>
              <a:t>这个模型对 10 张照片做出了如下判断：预测有 7 张是男性，3 张是女性。</a:t>
            </a:r>
            <a:endParaRPr lang="zh-CN"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dirty="0">
                <a:latin typeface="微软雅黑" charset="0"/>
                <a:ea typeface="微软雅黑" charset="0"/>
                <a:cs typeface="Arial" panose="020B0704020202020204" pitchFamily="34" charset="0"/>
                <a:sym typeface="+mn-ea"/>
              </a:rPr>
              <a:t>而实际情况是，在被预测为男性的 7 张照片里，真正是男性的有 4 张；被预测为女性的 3 张照片里，真正是女性的有 3 张</a:t>
            </a:r>
            <a:endParaRPr lang="zh-CN" dirty="0">
              <a:latin typeface="微软雅黑" charset="0"/>
              <a:ea typeface="微软雅黑" charset="0"/>
              <a:cs typeface="Arial" panose="020B0704020202020204" pitchFamily="34" charset="0"/>
              <a:sym typeface="+mn-ea"/>
            </a:endParaRPr>
          </a:p>
        </p:txBody>
      </p:sp>
      <p:sp>
        <p:nvSpPr>
          <p:cNvPr id="5" name="文本框 4"/>
          <p:cNvSpPr txBox="1"/>
          <p:nvPr/>
        </p:nvSpPr>
        <p:spPr>
          <a:xfrm>
            <a:off x="1283335" y="4424680"/>
            <a:ext cx="2715895" cy="1753235"/>
          </a:xfrm>
          <a:prstGeom prst="rect">
            <a:avLst/>
          </a:prstGeom>
          <a:noFill/>
        </p:spPr>
        <p:txBody>
          <a:bodyPr wrap="square" rtlCol="0" anchor="t">
            <a:spAutoFit/>
          </a:bodyPr>
          <a:p>
            <a:pPr marL="914400" lvl="1" indent="-457200" eaLnBrk="1" latinLnBrk="0" hangingPunct="1">
              <a:lnSpc>
                <a:spcPct val="150000"/>
              </a:lnSpc>
              <a:spcBef>
                <a:spcPts val="0"/>
              </a:spcBef>
              <a:buFont typeface="Arial" panose="020B0704020202020204" pitchFamily="34" charset="0"/>
              <a:buChar char="•"/>
            </a:pPr>
            <a:r>
              <a:rPr lang="zh-CN" dirty="0">
                <a:latin typeface="微软雅黑" charset="0"/>
                <a:ea typeface="微软雅黑" charset="0"/>
                <a:cs typeface="Arial" panose="020B0704020202020204" pitchFamily="34" charset="0"/>
                <a:sym typeface="+mn-ea"/>
              </a:rPr>
              <a:t>准确率：</a:t>
            </a:r>
            <a:endParaRPr lang="zh-CN"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dirty="0">
                <a:latin typeface="微软雅黑" charset="0"/>
                <a:ea typeface="微软雅黑" charset="0"/>
                <a:cs typeface="Arial" panose="020B0704020202020204" pitchFamily="34" charset="0"/>
                <a:sym typeface="+mn-ea"/>
              </a:rPr>
              <a:t>精确率：</a:t>
            </a:r>
            <a:endParaRPr lang="zh-CN"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dirty="0">
                <a:latin typeface="微软雅黑" charset="0"/>
                <a:ea typeface="微软雅黑" charset="0"/>
                <a:cs typeface="Arial" panose="020B0704020202020204" pitchFamily="34" charset="0"/>
                <a:sym typeface="+mn-ea"/>
              </a:rPr>
              <a:t>召回率：</a:t>
            </a:r>
            <a:endParaRPr lang="zh-CN" altLang="en-US" dirty="0">
              <a:latin typeface="微软雅黑" charset="0"/>
              <a:ea typeface="微软雅黑" charset="0"/>
              <a:cs typeface="Arial" panose="020B0704020202020204" pitchFamily="34" charset="0"/>
              <a:sym typeface="+mn-ea"/>
            </a:endParaRPr>
          </a:p>
        </p:txBody>
      </p:sp>
      <p:sp>
        <p:nvSpPr>
          <p:cNvPr id="6" name="文本框 5"/>
          <p:cNvSpPr txBox="1"/>
          <p:nvPr/>
        </p:nvSpPr>
        <p:spPr>
          <a:xfrm>
            <a:off x="3748405" y="4424680"/>
            <a:ext cx="6096000" cy="1753235"/>
          </a:xfrm>
          <a:prstGeom prst="rect">
            <a:avLst/>
          </a:prstGeom>
          <a:noFill/>
        </p:spPr>
        <p:txBody>
          <a:bodyPr wrap="square" rtlCol="0" anchor="t">
            <a:spAutoFit/>
          </a:bodyPr>
          <a:p>
            <a:pPr lvl="1" indent="0" eaLnBrk="1" latinLnBrk="0" hangingPunct="1">
              <a:lnSpc>
                <a:spcPct val="150000"/>
              </a:lnSpc>
              <a:spcBef>
                <a:spcPts val="0"/>
              </a:spcBef>
              <a:buFont typeface="Arial" panose="020B0704020202020204" pitchFamily="34" charset="0"/>
              <a:buNone/>
            </a:pPr>
            <a:r>
              <a:rPr lang="zh-CN" altLang="en-US" dirty="0">
                <a:latin typeface="微软雅黑" charset="0"/>
                <a:ea typeface="微软雅黑" charset="0"/>
                <a:cs typeface="Arial" panose="020B0704020202020204" pitchFamily="34" charset="0"/>
                <a:sym typeface="+mn-ea"/>
              </a:rPr>
              <a:t>（</a:t>
            </a:r>
            <a:r>
              <a:rPr lang="en-US" altLang="zh-CN" dirty="0">
                <a:latin typeface="微软雅黑" charset="0"/>
                <a:ea typeface="微软雅黑" charset="0"/>
                <a:cs typeface="Arial" panose="020B0704020202020204" pitchFamily="34" charset="0"/>
                <a:sym typeface="+mn-ea"/>
              </a:rPr>
              <a:t>4+3</a:t>
            </a:r>
            <a:r>
              <a:rPr lang="zh-CN" altLang="en-US" dirty="0">
                <a:latin typeface="微软雅黑" charset="0"/>
                <a:ea typeface="微软雅黑" charset="0"/>
                <a:cs typeface="Arial" panose="020B0704020202020204" pitchFamily="34" charset="0"/>
                <a:sym typeface="+mn-ea"/>
              </a:rPr>
              <a:t>）</a:t>
            </a:r>
            <a:r>
              <a:rPr lang="en-US" altLang="zh-CN" dirty="0">
                <a:latin typeface="微软雅黑" charset="0"/>
                <a:ea typeface="微软雅黑" charset="0"/>
                <a:cs typeface="Arial" panose="020B0704020202020204" pitchFamily="34" charset="0"/>
                <a:sym typeface="+mn-ea"/>
              </a:rPr>
              <a:t>/10 = 70%</a:t>
            </a:r>
            <a:endParaRPr lang="en-US" altLang="zh-CN" dirty="0">
              <a:latin typeface="微软雅黑" charset="0"/>
              <a:ea typeface="微软雅黑" charset="0"/>
              <a:cs typeface="Arial" panose="020B0704020202020204" pitchFamily="34" charset="0"/>
              <a:sym typeface="+mn-ea"/>
            </a:endParaRPr>
          </a:p>
          <a:p>
            <a:pPr lvl="1" indent="0" eaLnBrk="1" latinLnBrk="0" hangingPunct="1">
              <a:lnSpc>
                <a:spcPct val="150000"/>
              </a:lnSpc>
              <a:spcBef>
                <a:spcPts val="0"/>
              </a:spcBef>
              <a:buFont typeface="Arial" panose="020B0704020202020204" pitchFamily="34" charset="0"/>
              <a:buNone/>
            </a:pPr>
            <a:r>
              <a:rPr lang="en-US" altLang="zh-CN" dirty="0">
                <a:latin typeface="微软雅黑" charset="0"/>
                <a:ea typeface="微软雅黑" charset="0"/>
                <a:cs typeface="Arial" panose="020B0704020202020204" pitchFamily="34" charset="0"/>
                <a:sym typeface="+mn-ea"/>
              </a:rPr>
              <a:t>4/7≈ 57.1%</a:t>
            </a:r>
            <a:endParaRPr lang="en-US" altLang="zh-CN" dirty="0">
              <a:latin typeface="微软雅黑" charset="0"/>
              <a:ea typeface="微软雅黑" charset="0"/>
              <a:cs typeface="Arial" panose="020B0704020202020204" pitchFamily="34" charset="0"/>
              <a:sym typeface="+mn-ea"/>
            </a:endParaRPr>
          </a:p>
          <a:p>
            <a:pPr lvl="1" indent="0" eaLnBrk="1" latinLnBrk="0" hangingPunct="1">
              <a:lnSpc>
                <a:spcPct val="150000"/>
              </a:lnSpc>
              <a:spcBef>
                <a:spcPts val="0"/>
              </a:spcBef>
              <a:buFont typeface="Arial" panose="020B0704020202020204" pitchFamily="34" charset="0"/>
              <a:buNone/>
            </a:pPr>
            <a:r>
              <a:rPr lang="en-US" altLang="zh-CN" dirty="0">
                <a:latin typeface="微软雅黑" charset="0"/>
                <a:ea typeface="微软雅黑" charset="0"/>
                <a:cs typeface="Arial" panose="020B0704020202020204" pitchFamily="34" charset="0"/>
                <a:sym typeface="+mn-ea"/>
              </a:rPr>
              <a:t>4/5 = 80%</a:t>
            </a:r>
            <a:endParaRPr lang="en-US" altLang="zh-CN"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blinds(horizontal)">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blinds(horizontal)">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en-US" altLang="zh-CN" sz="4000" dirty="0">
                <a:solidFill>
                  <a:srgbClr val="1353A2"/>
                </a:solidFill>
                <a:cs typeface="+mn-cs"/>
                <a:sym typeface="+mn-ea"/>
              </a:rPr>
              <a:t> </a:t>
            </a:r>
            <a:r>
              <a:rPr lang="zh-CN" altLang="en-US" sz="4000" dirty="0">
                <a:solidFill>
                  <a:srgbClr val="1353A2"/>
                </a:solidFill>
                <a:cs typeface="+mn-cs"/>
                <a:sym typeface="+mn-ea"/>
              </a:rPr>
              <a:t>回顾：模型</a:t>
            </a:r>
            <a:r>
              <a:rPr lang="zh-CN" altLang="en-US" sz="4000" dirty="0">
                <a:solidFill>
                  <a:srgbClr val="1353A2"/>
                </a:solidFill>
                <a:cs typeface="+mn-cs"/>
                <a:sym typeface="+mn-ea"/>
              </a:rPr>
              <a:t>评估</a:t>
            </a:r>
            <a:endParaRPr lang="zh-CN" altLang="en-US" sz="4000" dirty="0">
              <a:solidFill>
                <a:srgbClr val="1353A2"/>
              </a:solidFill>
              <a:cs typeface="+mn-cs"/>
              <a:sym typeface="+mn-ea"/>
            </a:endParaRPr>
          </a:p>
        </p:txBody>
      </p:sp>
      <p:sp>
        <p:nvSpPr>
          <p:cNvPr id="3" name="文本框 2"/>
          <p:cNvSpPr txBox="1"/>
          <p:nvPr/>
        </p:nvSpPr>
        <p:spPr>
          <a:xfrm>
            <a:off x="759460" y="1202690"/>
            <a:ext cx="10113010" cy="3131820"/>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lang="zh-CN" dirty="0">
                <a:latin typeface="微软雅黑" charset="0"/>
                <a:ea typeface="微软雅黑" charset="0"/>
                <a:cs typeface="Arial" panose="020B0704020202020204" pitchFamily="34" charset="0"/>
                <a:sym typeface="+mn-ea"/>
              </a:rPr>
              <a:t>评估指标：</a:t>
            </a:r>
            <a:endParaRPr lang="zh-CN" dirty="0">
              <a:latin typeface="微软雅黑" charset="0"/>
              <a:ea typeface="微软雅黑" charset="0"/>
              <a:cs typeface="Arial" panose="020B0704020202020204" pitchFamily="34" charset="0"/>
              <a:sym typeface="+mn-ea"/>
            </a:endParaRPr>
          </a:p>
          <a:p>
            <a:pPr marL="1371600" lvl="2" indent="-457200" eaLnBrk="1" latinLnBrk="0" hangingPunct="1">
              <a:lnSpc>
                <a:spcPct val="150000"/>
              </a:lnSpc>
              <a:spcBef>
                <a:spcPts val="0"/>
              </a:spcBef>
              <a:buFont typeface="Arial" panose="020B0704020202020204" pitchFamily="34" charset="0"/>
              <a:buChar char="•"/>
            </a:pPr>
            <a:r>
              <a:rPr lang="zh-CN" dirty="0">
                <a:solidFill>
                  <a:srgbClr val="7030A0"/>
                </a:solidFill>
                <a:latin typeface="微软雅黑" charset="0"/>
                <a:ea typeface="微软雅黑" charset="0"/>
                <a:cs typeface="Arial" panose="020B0704020202020204" pitchFamily="34" charset="0"/>
                <a:sym typeface="+mn-ea"/>
              </a:rPr>
              <a:t>角度单一</a:t>
            </a:r>
            <a:r>
              <a:rPr lang="zh-CN" dirty="0">
                <a:latin typeface="微软雅黑" charset="0"/>
                <a:ea typeface="微软雅黑" charset="0"/>
                <a:cs typeface="Arial" panose="020B0704020202020204" pitchFamily="34" charset="0"/>
                <a:sym typeface="+mn-ea"/>
              </a:rPr>
              <a:t>：是从某个特定角度来衡量模型性能。能够告诉我们模型在某个方面的表现情况，但只是基于某一次划分的训练集和测试集得出的结果。</a:t>
            </a:r>
            <a:endParaRPr lang="zh-CN" dirty="0">
              <a:latin typeface="微软雅黑" charset="0"/>
              <a:ea typeface="微软雅黑" charset="0"/>
              <a:cs typeface="Arial" panose="020B0704020202020204" pitchFamily="34" charset="0"/>
              <a:sym typeface="+mn-ea"/>
            </a:endParaRPr>
          </a:p>
          <a:p>
            <a:pPr marL="1371600" lvl="2" indent="-457200" eaLnBrk="1" latinLnBrk="0" hangingPunct="1">
              <a:lnSpc>
                <a:spcPct val="150000"/>
              </a:lnSpc>
              <a:spcBef>
                <a:spcPts val="0"/>
              </a:spcBef>
              <a:buFont typeface="Arial" panose="020B0704020202020204" pitchFamily="34" charset="0"/>
              <a:buChar char="•"/>
            </a:pPr>
            <a:endParaRPr lang="zh-CN" dirty="0">
              <a:latin typeface="微软雅黑" charset="0"/>
              <a:ea typeface="微软雅黑" charset="0"/>
              <a:cs typeface="Arial" panose="020B0704020202020204" pitchFamily="34" charset="0"/>
              <a:sym typeface="+mn-ea"/>
            </a:endParaRPr>
          </a:p>
          <a:p>
            <a:pPr marL="1371600" lvl="2" indent="-457200" eaLnBrk="1" latinLnBrk="0" hangingPunct="1">
              <a:lnSpc>
                <a:spcPct val="150000"/>
              </a:lnSpc>
              <a:spcBef>
                <a:spcPts val="0"/>
              </a:spcBef>
              <a:buFont typeface="Arial" panose="020B0704020202020204" pitchFamily="34" charset="0"/>
              <a:buChar char="•"/>
            </a:pPr>
            <a:r>
              <a:rPr lang="zh-CN" dirty="0">
                <a:solidFill>
                  <a:srgbClr val="7030A0"/>
                </a:solidFill>
                <a:latin typeface="微软雅黑" charset="0"/>
                <a:ea typeface="微软雅黑" charset="0"/>
                <a:cs typeface="Arial" panose="020B0704020202020204" pitchFamily="34" charset="0"/>
                <a:sym typeface="+mn-ea"/>
              </a:rPr>
              <a:t>数据敏感</a:t>
            </a:r>
            <a:r>
              <a:rPr lang="zh-CN" dirty="0">
                <a:latin typeface="微软雅黑" charset="0"/>
                <a:ea typeface="微软雅黑" charset="0"/>
                <a:cs typeface="Arial" panose="020B0704020202020204" pitchFamily="34" charset="0"/>
                <a:sym typeface="+mn-ea"/>
              </a:rPr>
              <a:t>：这些指标的计算结果依赖于特定的数据划分方式。如果测试集的数据分布比较特殊，可能会导致评估指标不能准确地反映模型的真实泛化能力。</a:t>
            </a:r>
            <a:endParaRPr lang="zh-CN"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76655" y="1302385"/>
            <a:ext cx="10004425" cy="4424680"/>
          </a:xfrm>
          <a:prstGeom prst="rect">
            <a:avLst/>
          </a:prstGeom>
          <a:noFill/>
        </p:spPr>
        <p:txBody>
          <a:bodyPr wrap="square" rtlCol="0" anchor="t">
            <a:noAutofit/>
          </a:bodyPr>
          <a:p>
            <a:pPr marL="914400" lvl="1" indent="-457200" eaLnBrk="1" latinLnBrk="0" hangingPunct="1">
              <a:lnSpc>
                <a:spcPct val="150000"/>
              </a:lnSpc>
              <a:spcBef>
                <a:spcPts val="0"/>
              </a:spcBef>
              <a:buFont typeface="Arial" panose="020B0704020202020204" pitchFamily="34" charset="0"/>
              <a:buChar char="•"/>
            </a:pPr>
            <a:r>
              <a:rPr lang="zh-CN" sz="2600" dirty="0">
                <a:solidFill>
                  <a:srgbClr val="FF0000"/>
                </a:solidFill>
                <a:latin typeface="微软雅黑" charset="0"/>
                <a:ea typeface="微软雅黑" charset="0"/>
                <a:cs typeface="Arial" panose="020B0704020202020204" pitchFamily="34" charset="0"/>
                <a:sym typeface="+mn-ea"/>
              </a:rPr>
              <a:t>交叉验证</a:t>
            </a:r>
            <a:r>
              <a:rPr lang="zh-CN" sz="2600" dirty="0">
                <a:latin typeface="微软雅黑" charset="0"/>
                <a:ea typeface="微软雅黑" charset="0"/>
                <a:cs typeface="Arial" panose="020B0704020202020204" pitchFamily="34" charset="0"/>
                <a:sym typeface="+mn-ea"/>
              </a:rPr>
              <a:t>是一种统计学方法，用于</a:t>
            </a:r>
            <a:r>
              <a:rPr lang="zh-CN" sz="2600" u="sng" dirty="0">
                <a:latin typeface="微软雅黑" charset="0"/>
                <a:ea typeface="微软雅黑" charset="0"/>
                <a:cs typeface="Arial" panose="020B0704020202020204" pitchFamily="34" charset="0"/>
                <a:sym typeface="+mn-ea"/>
              </a:rPr>
              <a:t>评估和比较机器学习模型的性能</a:t>
            </a:r>
            <a:r>
              <a:rPr lang="zh-CN" sz="2600" dirty="0">
                <a:latin typeface="微软雅黑" charset="0"/>
                <a:ea typeface="微软雅黑" charset="0"/>
                <a:cs typeface="Arial" panose="020B0704020202020204" pitchFamily="34" charset="0"/>
                <a:sym typeface="+mn-ea"/>
              </a:rPr>
              <a:t>。它的主要目标是通过多次训练和测试，减少模型评估的随机性和不确定性。</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它主要用于</a:t>
            </a:r>
            <a:r>
              <a:rPr lang="zh-CN" sz="2600" u="sng" dirty="0">
                <a:latin typeface="微软雅黑" charset="0"/>
                <a:ea typeface="微软雅黑" charset="0"/>
                <a:cs typeface="Arial" panose="020B0704020202020204" pitchFamily="34" charset="0"/>
                <a:sym typeface="+mn-ea"/>
              </a:rPr>
              <a:t>评估模型的泛化能力</a:t>
            </a:r>
            <a:r>
              <a:rPr lang="zh-CN" sz="2600" dirty="0">
                <a:latin typeface="微软雅黑" charset="0"/>
                <a:ea typeface="微软雅黑" charset="0"/>
                <a:cs typeface="Arial" panose="020B0704020202020204" pitchFamily="34" charset="0"/>
                <a:sym typeface="+mn-ea"/>
              </a:rPr>
              <a:t>，即模型在未见过的数据上的表现。通过不同的数据子集组合进行训练和测试，交叉验证可以模拟模型在实际应用中面对各种不同数据的情况，从而更准确地判断模型是否会过拟合或欠拟合。</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76655" y="1302385"/>
            <a:ext cx="10004425" cy="5259070"/>
          </a:xfrm>
          <a:prstGeom prst="rect">
            <a:avLst/>
          </a:prstGeom>
          <a:noFill/>
        </p:spPr>
        <p:txBody>
          <a:bodyPr wrap="square" rtlCol="0" anchor="t">
            <a:noAutofit/>
          </a:bodyPr>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在一般状况下我们会将数据集切割成两等份，分别为</a:t>
            </a:r>
            <a:r>
              <a:rPr lang="zh-CN" sz="2600" b="1" dirty="0">
                <a:latin typeface="微软雅黑" charset="0"/>
                <a:ea typeface="微软雅黑" charset="0"/>
                <a:cs typeface="Arial" panose="020B0704020202020204" pitchFamily="34" charset="0"/>
                <a:sym typeface="+mn-ea"/>
              </a:rPr>
              <a:t>训练集</a:t>
            </a:r>
            <a:r>
              <a:rPr lang="zh-CN" sz="2600" dirty="0">
                <a:latin typeface="微软雅黑" charset="0"/>
                <a:ea typeface="微软雅黑" charset="0"/>
                <a:cs typeface="Arial" panose="020B0704020202020204" pitchFamily="34" charset="0"/>
                <a:sym typeface="+mn-ea"/>
              </a:rPr>
              <a:t>和</a:t>
            </a:r>
            <a:r>
              <a:rPr lang="zh-CN" sz="2600" b="1" dirty="0">
                <a:latin typeface="微软雅黑" charset="0"/>
                <a:ea typeface="微软雅黑" charset="0"/>
                <a:cs typeface="Arial" panose="020B0704020202020204" pitchFamily="34" charset="0"/>
                <a:sym typeface="+mn-ea"/>
              </a:rPr>
              <a:t>测试集</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其中在</a:t>
            </a:r>
            <a:r>
              <a:rPr lang="zh-CN" sz="2600" u="sng" dirty="0">
                <a:latin typeface="微软雅黑" charset="0"/>
                <a:ea typeface="微软雅黑" charset="0"/>
                <a:cs typeface="Arial" panose="020B0704020202020204" pitchFamily="34" charset="0"/>
                <a:sym typeface="+mn-ea"/>
              </a:rPr>
              <a:t>训练阶段</a:t>
            </a:r>
            <a:r>
              <a:rPr lang="zh-CN" sz="2600" dirty="0">
                <a:latin typeface="微软雅黑" charset="0"/>
                <a:ea typeface="微软雅黑" charset="0"/>
                <a:cs typeface="Arial" panose="020B0704020202020204" pitchFamily="34" charset="0"/>
                <a:sym typeface="+mn-ea"/>
              </a:rPr>
              <a:t>模型</a:t>
            </a:r>
            <a:r>
              <a:rPr lang="zh-CN" sz="2600" u="sng" dirty="0">
                <a:latin typeface="微软雅黑" charset="0"/>
                <a:ea typeface="微软雅黑" charset="0"/>
                <a:cs typeface="Arial" panose="020B0704020202020204" pitchFamily="34" charset="0"/>
                <a:sym typeface="+mn-ea"/>
              </a:rPr>
              <a:t>只会对训练集进行拟合</a:t>
            </a:r>
            <a:r>
              <a:rPr lang="zh-CN" sz="2600" dirty="0">
                <a:latin typeface="微软雅黑" charset="0"/>
                <a:ea typeface="微软雅黑" charset="0"/>
                <a:cs typeface="Arial" panose="020B0704020202020204" pitchFamily="34" charset="0"/>
                <a:sym typeface="+mn-ea"/>
              </a:rPr>
              <a:t>，另外测试集的</a:t>
            </a:r>
            <a:r>
              <a:rPr lang="zh-CN" sz="2600" dirty="0">
                <a:latin typeface="微软雅黑" charset="0"/>
                <a:ea typeface="微软雅黑" charset="0"/>
                <a:cs typeface="Arial" panose="020B0704020202020204" pitchFamily="34" charset="0"/>
                <a:sym typeface="+mn-ea"/>
              </a:rPr>
              <a:t>数据并未参与训练，因此可以拿来当作最终评估模型的好坏。</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但是我们训练的模型希望找到一个不错的超参数，使得模型在训练集和测试集都有不错的成绩。</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因此最常见的</a:t>
            </a:r>
            <a:r>
              <a:rPr lang="zh-CN" sz="2600" dirty="0">
                <a:latin typeface="微软雅黑" charset="0"/>
                <a:ea typeface="微软雅黑" charset="0"/>
                <a:cs typeface="Arial" panose="020B0704020202020204" pitchFamily="34" charset="0"/>
                <a:sym typeface="+mn-ea"/>
              </a:rPr>
              <a:t>做法会将训练</a:t>
            </a:r>
            <a:r>
              <a:rPr lang="zh-CN" sz="2600" dirty="0">
                <a:latin typeface="微软雅黑" charset="0"/>
                <a:ea typeface="微软雅黑" charset="0"/>
                <a:cs typeface="Arial" panose="020B0704020202020204" pitchFamily="34" charset="0"/>
                <a:sym typeface="+mn-ea"/>
              </a:rPr>
              <a:t>集再切出一个验证集来找出一个最佳的模型参数，使得验证集的表现要最好。</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76655" y="1433830"/>
            <a:ext cx="10004425" cy="4484370"/>
          </a:xfrm>
          <a:prstGeom prst="rect">
            <a:avLst/>
          </a:prstGeom>
          <a:noFill/>
        </p:spPr>
        <p:txBody>
          <a:bodyPr wrap="square" rtlCol="0" anchor="t">
            <a:noAutofit/>
          </a:bodyPr>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但是为了避免模型对于我们的验证集</a:t>
            </a:r>
            <a:r>
              <a:rPr lang="zh-CN" sz="2600" b="1" dirty="0">
                <a:latin typeface="微软雅黑" charset="0"/>
                <a:ea typeface="微软雅黑" charset="0"/>
                <a:cs typeface="Arial" panose="020B0704020202020204" pitchFamily="34" charset="0"/>
                <a:sym typeface="+mn-ea"/>
              </a:rPr>
              <a:t>过拟合</a:t>
            </a:r>
            <a:r>
              <a:rPr lang="zh-CN" sz="2600" dirty="0">
                <a:latin typeface="微软雅黑" charset="0"/>
                <a:ea typeface="微软雅黑" charset="0"/>
                <a:cs typeface="Arial" panose="020B0704020202020204" pitchFamily="34" charset="0"/>
                <a:sym typeface="+mn-ea"/>
              </a:rPr>
              <a:t>，因此可以透过</a:t>
            </a:r>
            <a:r>
              <a:rPr lang="zh-CN" sz="2600" dirty="0">
                <a:solidFill>
                  <a:srgbClr val="FF0000"/>
                </a:solidFill>
                <a:latin typeface="微软雅黑" charset="0"/>
                <a:ea typeface="微软雅黑" charset="0"/>
                <a:cs typeface="Arial" panose="020B0704020202020204" pitchFamily="34" charset="0"/>
                <a:sym typeface="+mn-ea"/>
              </a:rPr>
              <a:t>交叉验证</a:t>
            </a:r>
            <a:r>
              <a:rPr lang="zh-CN" sz="2600" dirty="0">
                <a:latin typeface="微软雅黑" charset="0"/>
                <a:ea typeface="微软雅黑" charset="0"/>
                <a:cs typeface="Arial" panose="020B0704020202020204" pitchFamily="34" charset="0"/>
                <a:sym typeface="+mn-ea"/>
              </a:rPr>
              <a:t>的方法对模型做更好的评估。</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所谓的</a:t>
            </a:r>
            <a:r>
              <a:rPr lang="zh-CN" sz="2600" dirty="0">
                <a:solidFill>
                  <a:srgbClr val="FF0000"/>
                </a:solidFill>
                <a:latin typeface="微软雅黑" charset="0"/>
                <a:ea typeface="微软雅黑" charset="0"/>
                <a:cs typeface="Arial" panose="020B0704020202020204" pitchFamily="34" charset="0"/>
                <a:sym typeface="+mn-ea"/>
              </a:rPr>
              <a:t>交叉验证</a:t>
            </a:r>
            <a:r>
              <a:rPr lang="zh-CN" sz="2600" dirty="0">
                <a:latin typeface="微软雅黑" charset="0"/>
                <a:ea typeface="微软雅黑" charset="0"/>
                <a:cs typeface="Arial" panose="020B0704020202020204" pitchFamily="34" charset="0"/>
                <a:sym typeface="+mn-ea"/>
              </a:rPr>
              <a:t>简单来说是将训练</a:t>
            </a:r>
            <a:r>
              <a:rPr lang="zh-CN" sz="2600" dirty="0">
                <a:latin typeface="微软雅黑" charset="0"/>
                <a:ea typeface="微软雅黑" charset="0"/>
                <a:cs typeface="Arial" panose="020B0704020202020204" pitchFamily="34" charset="0"/>
                <a:sym typeface="+mn-ea"/>
              </a:rPr>
              <a:t>集进行分组，一部分做为训练集来训练模型，另一部分做为验证集来评估模型。</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用训练集的数据先训练模型，然后用验证集去跑一遍，看验证集的损失函数(loss)或是分类准确率等。</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等模型训练好之后，再用测试集去测试模型的性能。</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
          <p:cNvSpPr txBox="1"/>
          <p:nvPr/>
        </p:nvSpPr>
        <p:spPr>
          <a:xfrm>
            <a:off x="2494666" y="325656"/>
            <a:ext cx="2983896" cy="707886"/>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buFontTx/>
              <a:buNone/>
              <a:defRPr/>
            </a:pPr>
            <a:r>
              <a:rPr lang="zh-CN" altLang="en-US" sz="4000" dirty="0">
                <a:solidFill>
                  <a:srgbClr val="1353A2"/>
                </a:solidFill>
                <a:latin typeface="微软雅黑" panose="020B0503020204020204" pitchFamily="34" charset="-122"/>
                <a:ea typeface="微软雅黑" panose="020B0503020204020204" pitchFamily="34" charset="-122"/>
              </a:rPr>
              <a:t>目录页</a:t>
            </a:r>
            <a:endParaRPr lang="zh-CN" altLang="en-US" sz="4000" dirty="0">
              <a:solidFill>
                <a:srgbClr val="1353A2"/>
              </a:solidFill>
              <a:latin typeface="微软雅黑" panose="020B0503020204020204" pitchFamily="34" charset="-122"/>
              <a:ea typeface="微软雅黑" panose="020B0503020204020204" pitchFamily="34" charset="-122"/>
            </a:endParaRPr>
          </a:p>
        </p:txBody>
      </p:sp>
      <p:pic>
        <p:nvPicPr>
          <p:cNvPr id="9218" name="图片 1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87425" y="1658938"/>
            <a:ext cx="31575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9" name="TextBox 6"/>
          <p:cNvSpPr txBox="1">
            <a:spLocks noChangeArrowheads="1"/>
          </p:cNvSpPr>
          <p:nvPr/>
        </p:nvSpPr>
        <p:spPr bwMode="auto">
          <a:xfrm>
            <a:off x="5181600" y="1658779"/>
            <a:ext cx="39401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01    P i p e l i n e </a:t>
            </a:r>
            <a:r>
              <a:rPr lang="zh-CN" altLang="en-US" sz="2800" dirty="0">
                <a:solidFill>
                  <a:srgbClr val="595959"/>
                </a:solidFill>
                <a:latin typeface="Impact" panose="020B0806030902050204" pitchFamily="34" charset="0"/>
                <a:ea typeface="微软雅黑" panose="020B0503020204020204" pitchFamily="34" charset="-122"/>
              </a:rPr>
              <a:t>概述</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0" name="TextBox 10"/>
          <p:cNvSpPr txBox="1">
            <a:spLocks noChangeArrowheads="1"/>
          </p:cNvSpPr>
          <p:nvPr/>
        </p:nvSpPr>
        <p:spPr bwMode="auto">
          <a:xfrm>
            <a:off x="5181600" y="2412843"/>
            <a:ext cx="46069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02</a:t>
            </a:r>
            <a:r>
              <a:rPr lang="en-US" altLang="zh-CN" sz="2800" dirty="0">
                <a:solidFill>
                  <a:srgbClr val="595959"/>
                </a:solidFill>
                <a:latin typeface="Impact" panose="020B0806030902050204" pitchFamily="34" charset="0"/>
                <a:ea typeface="微软雅黑" panose="020B0503020204020204" pitchFamily="34" charset="-122"/>
                <a:sym typeface="+mn-ea"/>
              </a:rPr>
              <a:t>    </a:t>
            </a:r>
            <a:r>
              <a:rPr lang="zh-CN" altLang="en-US" sz="2800" dirty="0">
                <a:solidFill>
                  <a:srgbClr val="595959"/>
                </a:solidFill>
                <a:latin typeface="Impact" panose="020B0806030902050204" pitchFamily="34" charset="0"/>
                <a:ea typeface="微软雅黑" panose="020B0503020204020204" pitchFamily="34" charset="-122"/>
              </a:rPr>
              <a:t>交叉验证</a:t>
            </a:r>
            <a:r>
              <a:rPr lang="en-US" altLang="zh-CN" sz="2800" dirty="0">
                <a:solidFill>
                  <a:srgbClr val="595959"/>
                </a:solidFill>
                <a:latin typeface="Impact" panose="020B0806030902050204" pitchFamily="34" charset="0"/>
                <a:ea typeface="微软雅黑" panose="020B0503020204020204" pitchFamily="34" charset="-122"/>
              </a:rPr>
              <a:t>   </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1" name="TextBox 11"/>
          <p:cNvSpPr txBox="1">
            <a:spLocks noChangeArrowheads="1"/>
          </p:cNvSpPr>
          <p:nvPr/>
        </p:nvSpPr>
        <p:spPr bwMode="auto">
          <a:xfrm>
            <a:off x="5181600" y="3167698"/>
            <a:ext cx="491648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03 </a:t>
            </a:r>
            <a:r>
              <a:rPr lang="en-US" altLang="zh-CN" sz="2800" dirty="0">
                <a:solidFill>
                  <a:srgbClr val="595959"/>
                </a:solidFill>
                <a:latin typeface="Impact" panose="020B0806030902050204" pitchFamily="34" charset="0"/>
                <a:ea typeface="微软雅黑" panose="020B0503020204020204" pitchFamily="34" charset="-122"/>
                <a:sym typeface="+mn-ea"/>
              </a:rPr>
              <a:t>   </a:t>
            </a:r>
            <a:r>
              <a:rPr lang="zh-CN" altLang="en-US" sz="2800" dirty="0">
                <a:solidFill>
                  <a:srgbClr val="595959"/>
                </a:solidFill>
                <a:latin typeface="Impact" panose="020B0806030902050204" pitchFamily="34" charset="0"/>
                <a:ea typeface="微软雅黑" panose="020B0503020204020204" pitchFamily="34" charset="-122"/>
                <a:sym typeface="+mn-ea"/>
              </a:rPr>
              <a:t>超参数优化</a:t>
            </a:r>
            <a:r>
              <a:rPr lang="en-US" altLang="zh-CN" sz="2800" dirty="0">
                <a:solidFill>
                  <a:srgbClr val="595959"/>
                </a:solidFill>
                <a:latin typeface="Impact" panose="020B0806030902050204" pitchFamily="34" charset="0"/>
                <a:ea typeface="微软雅黑" panose="020B0503020204020204" pitchFamily="34" charset="-122"/>
              </a:rPr>
              <a:t>    </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2" name="TextBox 11"/>
          <p:cNvSpPr txBox="1">
            <a:spLocks noChangeArrowheads="1"/>
          </p:cNvSpPr>
          <p:nvPr/>
        </p:nvSpPr>
        <p:spPr bwMode="auto">
          <a:xfrm>
            <a:off x="5181600" y="3923189"/>
            <a:ext cx="531018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04 </a:t>
            </a:r>
            <a:r>
              <a:rPr lang="en-US" altLang="zh-CN" sz="2800" dirty="0">
                <a:solidFill>
                  <a:srgbClr val="595959"/>
                </a:solidFill>
                <a:latin typeface="Impact" panose="020B0806030902050204" pitchFamily="34" charset="0"/>
                <a:ea typeface="微软雅黑" panose="020B0503020204020204" pitchFamily="34" charset="-122"/>
                <a:sym typeface="+mn-ea"/>
              </a:rPr>
              <a:t>   </a:t>
            </a:r>
            <a:r>
              <a:rPr lang="zh-CN" altLang="en-US" sz="2800" dirty="0">
                <a:solidFill>
                  <a:srgbClr val="595959"/>
                </a:solidFill>
                <a:latin typeface="Impact" panose="020B0806030902050204" pitchFamily="34" charset="0"/>
                <a:ea typeface="微软雅黑" panose="020B0503020204020204" pitchFamily="34" charset="-122"/>
                <a:sym typeface="+mn-ea"/>
              </a:rPr>
              <a:t>网格搜索</a:t>
            </a:r>
            <a:r>
              <a:rPr lang="en-US" altLang="zh-CN" sz="2800" dirty="0">
                <a:solidFill>
                  <a:srgbClr val="595959"/>
                </a:solidFill>
                <a:latin typeface="Impact" panose="020B0806030902050204" pitchFamily="34" charset="0"/>
                <a:ea typeface="微软雅黑" panose="020B0503020204020204" pitchFamily="34" charset="-122"/>
              </a:rPr>
              <a:t> </a:t>
            </a:r>
            <a:endParaRPr lang="zh-CN" altLang="en-US" sz="2800" dirty="0" smtClean="0">
              <a:solidFill>
                <a:srgbClr val="595959"/>
              </a:solidFill>
              <a:latin typeface="Impact" panose="020B0806030902050204" pitchFamily="34" charset="0"/>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76655" y="1417955"/>
            <a:ext cx="10004425" cy="652145"/>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lang="en-US" altLang="zh-CN" sz="2600" dirty="0">
                <a:latin typeface="微软雅黑" charset="0"/>
                <a:ea typeface="微软雅黑" charset="0"/>
                <a:cs typeface="Arial" panose="020B0704020202020204" pitchFamily="34" charset="0"/>
                <a:sym typeface="+mn-ea"/>
              </a:rPr>
              <a:t>K</a:t>
            </a:r>
            <a:r>
              <a:rPr lang="zh-CN" altLang="en-US" sz="2600" dirty="0">
                <a:latin typeface="微软雅黑" charset="0"/>
                <a:ea typeface="微软雅黑" charset="0"/>
                <a:cs typeface="Arial" panose="020B0704020202020204" pitchFamily="34" charset="0"/>
                <a:sym typeface="+mn-ea"/>
              </a:rPr>
              <a:t>折交叉</a:t>
            </a:r>
            <a:r>
              <a:rPr lang="zh-CN" altLang="en-US" sz="2600" dirty="0">
                <a:latin typeface="微软雅黑" charset="0"/>
                <a:ea typeface="微软雅黑" charset="0"/>
                <a:cs typeface="Arial" panose="020B0704020202020204" pitchFamily="34" charset="0"/>
                <a:sym typeface="+mn-ea"/>
              </a:rPr>
              <a:t>验证(k-fold cross validation)</a:t>
            </a:r>
            <a:endParaRPr lang="zh-CN" altLang="en-US" sz="2600" dirty="0">
              <a:latin typeface="微软雅黑" charset="0"/>
              <a:ea typeface="微软雅黑" charset="0"/>
              <a:cs typeface="Arial" panose="020B0704020202020204" pitchFamily="34" charset="0"/>
              <a:sym typeface="+mn-ea"/>
            </a:endParaRPr>
          </a:p>
        </p:txBody>
      </p:sp>
      <p:sp>
        <p:nvSpPr>
          <p:cNvPr id="2" name="文本框 1"/>
          <p:cNvSpPr txBox="1"/>
          <p:nvPr>
            <p:custDataLst>
              <p:tags r:id="rId1"/>
            </p:custDataLst>
          </p:nvPr>
        </p:nvSpPr>
        <p:spPr>
          <a:xfrm>
            <a:off x="1819910" y="2192020"/>
            <a:ext cx="9361170" cy="3061335"/>
          </a:xfrm>
          <a:prstGeom prst="rect">
            <a:avLst/>
          </a:prstGeom>
          <a:noFill/>
        </p:spPr>
        <p:txBody>
          <a:bodyPr wrap="square" rtlCol="0" anchor="t">
            <a:noAutofit/>
          </a:bodyPr>
          <a:p>
            <a:pPr marL="914400" lvl="1" indent="-457200" eaLnBrk="1" latinLnBrk="0" hangingPunct="1">
              <a:lnSpc>
                <a:spcPct val="150000"/>
              </a:lnSpc>
              <a:spcBef>
                <a:spcPts val="0"/>
              </a:spcBef>
              <a:buFont typeface="Arial" panose="020B0704020202020204" pitchFamily="34" charset="0"/>
              <a:buChar char="•"/>
            </a:pPr>
            <a:r>
              <a:rPr sz="2600" dirty="0">
                <a:latin typeface="微软雅黑" charset="0"/>
                <a:ea typeface="微软雅黑" charset="0"/>
                <a:cs typeface="Arial" panose="020B0704020202020204" pitchFamily="34" charset="0"/>
                <a:sym typeface="+mn-ea"/>
              </a:rPr>
              <a:t>将数据集无替换的随机分为k份，k-1份用来训练模型，剩下一份用来模型性能评估。重复k次，得到k个模型和性能评估结果。</a:t>
            </a:r>
            <a:endParaRPr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sz="2600" dirty="0">
                <a:latin typeface="微软雅黑" charset="0"/>
                <a:ea typeface="微软雅黑" charset="0"/>
                <a:cs typeface="Arial" panose="020B0704020202020204" pitchFamily="34" charset="0"/>
                <a:sym typeface="+mn-ea"/>
              </a:rPr>
              <a:t>得到k个性能评估后，取平均求出最终性能评估</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76655" y="1252855"/>
            <a:ext cx="10004425" cy="652145"/>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lang="en-US" altLang="zh-CN" sz="2600" dirty="0">
                <a:latin typeface="微软雅黑" charset="0"/>
                <a:ea typeface="微软雅黑" charset="0"/>
                <a:cs typeface="Arial" panose="020B0704020202020204" pitchFamily="34" charset="0"/>
                <a:sym typeface="+mn-ea"/>
              </a:rPr>
              <a:t>K</a:t>
            </a:r>
            <a:r>
              <a:rPr lang="zh-CN" altLang="en-US" sz="2600" dirty="0">
                <a:latin typeface="微软雅黑" charset="0"/>
                <a:ea typeface="微软雅黑" charset="0"/>
                <a:cs typeface="Arial" panose="020B0704020202020204" pitchFamily="34" charset="0"/>
                <a:sym typeface="+mn-ea"/>
              </a:rPr>
              <a:t>折交叉验证</a:t>
            </a:r>
            <a:r>
              <a:rPr lang="zh-CN" altLang="en-US" sz="2600" dirty="0">
                <a:latin typeface="微软雅黑" charset="0"/>
                <a:ea typeface="微软雅黑" charset="0"/>
                <a:cs typeface="Arial" panose="020B0704020202020204" pitchFamily="34" charset="0"/>
                <a:sym typeface="+mn-ea"/>
              </a:rPr>
              <a:t>步骤</a:t>
            </a:r>
            <a:endParaRPr lang="zh-CN" altLang="en-US" sz="2600" dirty="0">
              <a:latin typeface="微软雅黑" charset="0"/>
              <a:ea typeface="微软雅黑" charset="0"/>
              <a:cs typeface="Arial" panose="020B0704020202020204" pitchFamily="34" charset="0"/>
              <a:sym typeface="+mn-ea"/>
            </a:endParaRPr>
          </a:p>
        </p:txBody>
      </p:sp>
      <p:sp>
        <p:nvSpPr>
          <p:cNvPr id="2" name="文本框 1"/>
          <p:cNvSpPr txBox="1"/>
          <p:nvPr/>
        </p:nvSpPr>
        <p:spPr>
          <a:xfrm>
            <a:off x="1721485" y="1905000"/>
            <a:ext cx="9673590" cy="4831715"/>
          </a:xfrm>
          <a:prstGeom prst="rect">
            <a:avLst/>
          </a:prstGeom>
          <a:noFill/>
        </p:spPr>
        <p:txBody>
          <a:bodyPr wrap="square" rtlCol="0" anchor="t">
            <a:noAutofit/>
          </a:bodyPr>
          <a:p>
            <a:pPr marL="971550" lvl="1" indent="-514350" eaLnBrk="1" latinLnBrk="0" hangingPunct="1">
              <a:lnSpc>
                <a:spcPct val="150000"/>
              </a:lnSpc>
              <a:spcBef>
                <a:spcPts val="0"/>
              </a:spcBef>
              <a:buFont typeface="+mj-ea"/>
              <a:buAutoNum type="circleNumDbPlain"/>
            </a:pPr>
            <a:r>
              <a:rPr dirty="0">
                <a:latin typeface="微软雅黑" charset="0"/>
                <a:ea typeface="微软雅黑" charset="0"/>
                <a:cs typeface="Arial" panose="020B0704020202020204" pitchFamily="34" charset="0"/>
                <a:sym typeface="+mn-ea"/>
              </a:rPr>
              <a:t>不重复抽样将原始数据随机分为k份。</a:t>
            </a:r>
            <a:endParaRPr dirty="0">
              <a:latin typeface="微软雅黑" charset="0"/>
              <a:ea typeface="微软雅黑" charset="0"/>
              <a:cs typeface="Arial" panose="020B0704020202020204" pitchFamily="34" charset="0"/>
              <a:sym typeface="+mn-ea"/>
            </a:endParaRPr>
          </a:p>
          <a:p>
            <a:pPr marL="971550" lvl="1" indent="-514350" eaLnBrk="1" latinLnBrk="0" hangingPunct="1">
              <a:lnSpc>
                <a:spcPct val="150000"/>
              </a:lnSpc>
              <a:spcBef>
                <a:spcPts val="0"/>
              </a:spcBef>
              <a:buFont typeface="+mj-ea"/>
              <a:buAutoNum type="circleNumDbPlain"/>
            </a:pPr>
            <a:r>
              <a:rPr dirty="0">
                <a:latin typeface="微软雅黑" charset="0"/>
                <a:ea typeface="微软雅黑" charset="0"/>
                <a:cs typeface="Arial" panose="020B0704020202020204" pitchFamily="34" charset="0"/>
                <a:sym typeface="+mn-ea"/>
              </a:rPr>
              <a:t>每一次挑选其中 1 份作为</a:t>
            </a:r>
            <a:r>
              <a:rPr lang="zh-CN" dirty="0">
                <a:latin typeface="微软雅黑" charset="0"/>
                <a:ea typeface="微软雅黑" charset="0"/>
                <a:cs typeface="Arial" panose="020B0704020202020204" pitchFamily="34" charset="0"/>
                <a:sym typeface="+mn-ea"/>
              </a:rPr>
              <a:t>验证</a:t>
            </a:r>
            <a:r>
              <a:rPr dirty="0">
                <a:latin typeface="微软雅黑" charset="0"/>
                <a:ea typeface="微软雅黑" charset="0"/>
                <a:cs typeface="Arial" panose="020B0704020202020204" pitchFamily="34" charset="0"/>
                <a:sym typeface="+mn-ea"/>
              </a:rPr>
              <a:t>集，剩余k-1份作为训练集用于模型训练。</a:t>
            </a:r>
            <a:endParaRPr dirty="0">
              <a:latin typeface="微软雅黑" charset="0"/>
              <a:ea typeface="微软雅黑" charset="0"/>
              <a:cs typeface="Arial" panose="020B0704020202020204" pitchFamily="34" charset="0"/>
              <a:sym typeface="+mn-ea"/>
            </a:endParaRPr>
          </a:p>
          <a:p>
            <a:pPr marL="971550" lvl="1" indent="-514350" eaLnBrk="1" latinLnBrk="0" hangingPunct="1">
              <a:lnSpc>
                <a:spcPct val="150000"/>
              </a:lnSpc>
              <a:spcBef>
                <a:spcPts val="0"/>
              </a:spcBef>
              <a:buFont typeface="+mj-ea"/>
              <a:buAutoNum type="circleNumDbPlain"/>
            </a:pPr>
            <a:r>
              <a:rPr dirty="0">
                <a:latin typeface="微软雅黑" charset="0"/>
                <a:ea typeface="微软雅黑" charset="0"/>
                <a:cs typeface="Arial" panose="020B0704020202020204" pitchFamily="34" charset="0"/>
                <a:sym typeface="+mn-ea"/>
              </a:rPr>
              <a:t>重复第二步k次，每个子集都有一次作为</a:t>
            </a:r>
            <a:r>
              <a:rPr lang="zh-CN" dirty="0">
                <a:latin typeface="微软雅黑" charset="0"/>
                <a:ea typeface="微软雅黑" charset="0"/>
                <a:cs typeface="Arial" panose="020B0704020202020204" pitchFamily="34" charset="0"/>
                <a:sym typeface="+mn-ea"/>
              </a:rPr>
              <a:t>验证</a:t>
            </a:r>
            <a:r>
              <a:rPr dirty="0">
                <a:latin typeface="微软雅黑" charset="0"/>
                <a:ea typeface="微软雅黑" charset="0"/>
                <a:cs typeface="Arial" panose="020B0704020202020204" pitchFamily="34" charset="0"/>
                <a:sym typeface="+mn-ea"/>
              </a:rPr>
              <a:t>集，其余子集作为训练集。在每个训练集上训练后得到一个模型，用这个模型在相应</a:t>
            </a:r>
            <a:r>
              <a:rPr lang="zh-CN" dirty="0">
                <a:latin typeface="微软雅黑" charset="0"/>
                <a:ea typeface="微软雅黑" charset="0"/>
                <a:cs typeface="Arial" panose="020B0704020202020204" pitchFamily="34" charset="0"/>
                <a:sym typeface="+mn-ea"/>
              </a:rPr>
              <a:t>验证</a:t>
            </a:r>
            <a:r>
              <a:rPr dirty="0">
                <a:latin typeface="微软雅黑" charset="0"/>
                <a:ea typeface="微软雅黑" charset="0"/>
                <a:cs typeface="Arial" panose="020B0704020202020204" pitchFamily="34" charset="0"/>
                <a:sym typeface="+mn-ea"/>
              </a:rPr>
              <a:t>集上测试，计算并保存模型的评估指标。</a:t>
            </a:r>
            <a:endParaRPr dirty="0">
              <a:latin typeface="微软雅黑" charset="0"/>
              <a:ea typeface="微软雅黑" charset="0"/>
              <a:cs typeface="Arial" panose="020B0704020202020204" pitchFamily="34" charset="0"/>
              <a:sym typeface="+mn-ea"/>
            </a:endParaRPr>
          </a:p>
          <a:p>
            <a:pPr marL="971550" lvl="1" indent="-514350" eaLnBrk="1" latinLnBrk="0" hangingPunct="1">
              <a:lnSpc>
                <a:spcPct val="150000"/>
              </a:lnSpc>
              <a:spcBef>
                <a:spcPts val="0"/>
              </a:spcBef>
              <a:buFont typeface="+mj-ea"/>
              <a:buAutoNum type="circleNumDbPlain"/>
            </a:pPr>
            <a:r>
              <a:rPr dirty="0">
                <a:latin typeface="微软雅黑" charset="0"/>
                <a:ea typeface="微软雅黑" charset="0"/>
                <a:cs typeface="Arial" panose="020B0704020202020204" pitchFamily="34" charset="0"/>
                <a:sym typeface="+mn-ea"/>
              </a:rPr>
              <a:t>第四步：计算k组测试结果的平均值作为模型精度的估计，并作为当前k折交叉验证下模型的性能指标。</a:t>
            </a:r>
            <a:endParaRPr dirty="0">
              <a:latin typeface="微软雅黑" charset="0"/>
              <a:ea typeface="微软雅黑" charset="0"/>
              <a:cs typeface="Arial" panose="020B0704020202020204" pitchFamily="34" charset="0"/>
              <a:sym typeface="+mn-ea"/>
            </a:endParaRPr>
          </a:p>
          <a:p>
            <a:pPr lvl="1" indent="0" eaLnBrk="1" latinLnBrk="0" hangingPunct="1">
              <a:lnSpc>
                <a:spcPct val="150000"/>
              </a:lnSpc>
              <a:spcBef>
                <a:spcPts val="0"/>
              </a:spcBef>
              <a:buFont typeface="Arial" panose="020B0704020202020204" pitchFamily="34" charset="0"/>
              <a:buNone/>
            </a:pPr>
            <a:endParaRPr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blinds(horizontal)">
                                      <p:cBhvr>
                                        <p:cTn id="7" dur="500"/>
                                        <p:tgtEl>
                                          <p:spTgt spid="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blinds(horizontal)">
                                      <p:cBhvr>
                                        <p:cTn id="12" dur="500"/>
                                        <p:tgtEl>
                                          <p:spTgt spid="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Effect transition="in" filter="blinds(horizontal)">
                                      <p:cBhvr>
                                        <p:cTn id="17"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76655" y="1014730"/>
            <a:ext cx="10004425" cy="1365885"/>
          </a:xfrm>
          <a:prstGeom prst="rect">
            <a:avLst/>
          </a:prstGeom>
          <a:noFill/>
        </p:spPr>
        <p:txBody>
          <a:bodyPr wrap="square" rtlCol="0" anchor="t">
            <a:noAutofit/>
          </a:bodyPr>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训练集：训练集+验证集</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0"/>
              </a:spcBef>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测试集：测试集</a:t>
            </a:r>
            <a:endParaRPr lang="zh-CN" sz="2600" dirty="0">
              <a:latin typeface="微软雅黑" charset="0"/>
              <a:ea typeface="微软雅黑" charset="0"/>
              <a:cs typeface="Arial" panose="020B0704020202020204" pitchFamily="34" charset="0"/>
              <a:sym typeface="+mn-ea"/>
            </a:endParaRPr>
          </a:p>
        </p:txBody>
      </p:sp>
      <p:pic>
        <p:nvPicPr>
          <p:cNvPr id="2" name="图片 1"/>
          <p:cNvPicPr>
            <a:picLocks noChangeAspect="1"/>
          </p:cNvPicPr>
          <p:nvPr>
            <p:custDataLst>
              <p:tags r:id="rId1"/>
            </p:custDataLst>
          </p:nvPr>
        </p:nvPicPr>
        <p:blipFill>
          <a:blip r:embed="rId2"/>
          <a:srcRect r="7298" b="5526"/>
          <a:stretch>
            <a:fillRect/>
          </a:stretch>
        </p:blipFill>
        <p:spPr>
          <a:xfrm>
            <a:off x="1697990" y="2248535"/>
            <a:ext cx="8961120" cy="4157980"/>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76655" y="1252855"/>
            <a:ext cx="10004425" cy="652145"/>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lang="en-US" altLang="zh-CN" sz="2600" dirty="0">
                <a:latin typeface="微软雅黑" charset="0"/>
                <a:ea typeface="微软雅黑" charset="0"/>
                <a:cs typeface="Arial" panose="020B0704020202020204" pitchFamily="34" charset="0"/>
                <a:sym typeface="+mn-ea"/>
              </a:rPr>
              <a:t>K</a:t>
            </a:r>
            <a:r>
              <a:rPr lang="zh-CN" altLang="en-US" sz="2600" dirty="0">
                <a:latin typeface="微软雅黑" charset="0"/>
                <a:ea typeface="微软雅黑" charset="0"/>
                <a:cs typeface="Arial" panose="020B0704020202020204" pitchFamily="34" charset="0"/>
                <a:sym typeface="+mn-ea"/>
              </a:rPr>
              <a:t>折交叉验证</a:t>
            </a:r>
            <a:r>
              <a:rPr lang="zh-CN" altLang="en-US" sz="2600" dirty="0">
                <a:latin typeface="微软雅黑" charset="0"/>
                <a:ea typeface="微软雅黑" charset="0"/>
                <a:cs typeface="Arial" panose="020B0704020202020204" pitchFamily="34" charset="0"/>
                <a:sym typeface="+mn-ea"/>
              </a:rPr>
              <a:t>步骤</a:t>
            </a:r>
            <a:endParaRPr lang="zh-CN" altLang="en-US" sz="2600" dirty="0">
              <a:latin typeface="微软雅黑" charset="0"/>
              <a:ea typeface="微软雅黑" charset="0"/>
              <a:cs typeface="Arial" panose="020B0704020202020204" pitchFamily="34" charset="0"/>
              <a:sym typeface="+mn-ea"/>
            </a:endParaRPr>
          </a:p>
        </p:txBody>
      </p:sp>
      <p:sp>
        <p:nvSpPr>
          <p:cNvPr id="2" name="文本框 1"/>
          <p:cNvSpPr txBox="1"/>
          <p:nvPr/>
        </p:nvSpPr>
        <p:spPr>
          <a:xfrm>
            <a:off x="1721485" y="1905000"/>
            <a:ext cx="9277350" cy="2588260"/>
          </a:xfrm>
          <a:prstGeom prst="rect">
            <a:avLst/>
          </a:prstGeom>
          <a:noFill/>
        </p:spPr>
        <p:txBody>
          <a:bodyPr wrap="square" rtlCol="0" anchor="t">
            <a:noAutofit/>
          </a:bodyPr>
          <a:p>
            <a:pPr marL="971550" lvl="1" indent="-514350" eaLnBrk="1" latinLnBrk="0" hangingPunct="1">
              <a:lnSpc>
                <a:spcPct val="150000"/>
              </a:lnSpc>
              <a:spcBef>
                <a:spcPts val="0"/>
              </a:spcBef>
              <a:buFont typeface="Arial" panose="020B0704020202020204" pitchFamily="34" charset="0"/>
              <a:buChar char="•"/>
            </a:pPr>
            <a:r>
              <a:rPr sz="2600" dirty="0">
                <a:latin typeface="微软雅黑" charset="0"/>
                <a:ea typeface="微软雅黑" charset="0"/>
                <a:cs typeface="Arial" panose="020B0704020202020204" pitchFamily="34" charset="0"/>
                <a:sym typeface="+mn-ea"/>
              </a:rPr>
              <a:t>交叉验证法评估结果的稳定性和准确率在很大程度上取决于k的取值。最常用的取值为10（还有5、20等），此时称为10折交叉验证。</a:t>
            </a:r>
            <a:endParaRPr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904240" y="1234440"/>
            <a:ext cx="10004425" cy="6235700"/>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lang="en-US" altLang="zh-CN" sz="2600" dirty="0">
                <a:latin typeface="微软雅黑" charset="0"/>
                <a:ea typeface="微软雅黑" charset="0"/>
                <a:cs typeface="Arial" panose="020B0704020202020204" pitchFamily="34" charset="0"/>
                <a:sym typeface="+mn-ea"/>
              </a:rPr>
              <a:t>K</a:t>
            </a:r>
            <a:r>
              <a:rPr lang="zh-CN" altLang="en-US" sz="2600" dirty="0">
                <a:latin typeface="微软雅黑" charset="0"/>
                <a:ea typeface="微软雅黑" charset="0"/>
                <a:cs typeface="Arial" panose="020B0704020202020204" pitchFamily="34" charset="0"/>
                <a:sym typeface="+mn-ea"/>
              </a:rPr>
              <a:t>折交叉验证</a:t>
            </a:r>
            <a:r>
              <a:rPr lang="zh-CN" altLang="en-US" sz="2600" dirty="0">
                <a:solidFill>
                  <a:srgbClr val="FF0000"/>
                </a:solidFill>
                <a:latin typeface="微软雅黑" charset="0"/>
                <a:ea typeface="微软雅黑" charset="0"/>
                <a:cs typeface="Arial" panose="020B0704020202020204" pitchFamily="34" charset="0"/>
                <a:sym typeface="+mn-ea"/>
              </a:rPr>
              <a:t>优点</a:t>
            </a:r>
            <a:r>
              <a:rPr lang="zh-CN" altLang="en-US" sz="2600" dirty="0">
                <a:latin typeface="微软雅黑" charset="0"/>
                <a:ea typeface="微软雅黑" charset="0"/>
                <a:cs typeface="Arial" panose="020B0704020202020204" pitchFamily="34" charset="0"/>
                <a:sym typeface="+mn-ea"/>
              </a:rPr>
              <a:t>：</a:t>
            </a:r>
            <a:endParaRPr lang="zh-CN" altLang="en-US" sz="2600" dirty="0">
              <a:latin typeface="微软雅黑" charset="0"/>
              <a:ea typeface="微软雅黑" charset="0"/>
              <a:cs typeface="Arial" panose="020B0704020202020204" pitchFamily="34" charset="0"/>
              <a:sym typeface="+mn-ea"/>
            </a:endParaRPr>
          </a:p>
          <a:p>
            <a:pPr marL="1428750" lvl="2" indent="-514350" eaLnBrk="1" latinLnBrk="0" hangingPunct="1">
              <a:lnSpc>
                <a:spcPct val="150000"/>
              </a:lnSpc>
              <a:spcBef>
                <a:spcPts val="0"/>
              </a:spcBef>
              <a:buFont typeface="Arial" panose="020B0704020202020204" pitchFamily="34" charset="0"/>
              <a:buAutoNum type="arabicPeriod"/>
            </a:pPr>
            <a:r>
              <a:rPr lang="zh-CN" altLang="en-US" dirty="0">
                <a:solidFill>
                  <a:srgbClr val="FF0000"/>
                </a:solidFill>
                <a:latin typeface="微软雅黑" charset="0"/>
                <a:ea typeface="微软雅黑" charset="0"/>
                <a:cs typeface="Arial" panose="020B0704020202020204" pitchFamily="34" charset="0"/>
                <a:sym typeface="+mn-ea"/>
              </a:rPr>
              <a:t>减少模型评估的偏差</a:t>
            </a:r>
            <a:r>
              <a:rPr lang="zh-CN" altLang="en-US" dirty="0">
                <a:latin typeface="微软雅黑" charset="0"/>
                <a:ea typeface="微软雅黑" charset="0"/>
                <a:cs typeface="Arial" panose="020B0704020202020204" pitchFamily="34" charset="0"/>
                <a:sym typeface="+mn-ea"/>
              </a:rPr>
              <a:t>：通过多次划分数据集和多次评估，交叉验证能够减少因数据集划分方式不同而带来的评估偏差，从而提供更加可靠的模型性能指标。</a:t>
            </a:r>
            <a:endParaRPr lang="zh-CN" altLang="en-US" dirty="0">
              <a:latin typeface="微软雅黑" charset="0"/>
              <a:ea typeface="微软雅黑" charset="0"/>
              <a:cs typeface="Arial" panose="020B0704020202020204" pitchFamily="34" charset="0"/>
              <a:sym typeface="+mn-ea"/>
            </a:endParaRPr>
          </a:p>
          <a:p>
            <a:pPr marL="1428750" lvl="2" indent="-514350" eaLnBrk="1" latinLnBrk="0" hangingPunct="1">
              <a:lnSpc>
                <a:spcPct val="150000"/>
              </a:lnSpc>
              <a:spcBef>
                <a:spcPts val="0"/>
              </a:spcBef>
              <a:buFont typeface="Arial" panose="020B0704020202020204" pitchFamily="34" charset="0"/>
              <a:buAutoNum type="arabicPeriod"/>
            </a:pPr>
            <a:r>
              <a:rPr lang="zh-CN" altLang="en-US" dirty="0">
                <a:solidFill>
                  <a:srgbClr val="FF0000"/>
                </a:solidFill>
                <a:latin typeface="微软雅黑" charset="0"/>
                <a:ea typeface="微软雅黑" charset="0"/>
                <a:cs typeface="Arial" panose="020B0704020202020204" pitchFamily="34" charset="0"/>
                <a:sym typeface="+mn-ea"/>
              </a:rPr>
              <a:t>提高模型泛化能力</a:t>
            </a:r>
            <a:r>
              <a:rPr lang="zh-CN" altLang="en-US" dirty="0">
                <a:latin typeface="微软雅黑" charset="0"/>
                <a:ea typeface="微软雅黑" charset="0"/>
                <a:cs typeface="Arial" panose="020B0704020202020204" pitchFamily="34" charset="0"/>
                <a:sym typeface="+mn-ea"/>
              </a:rPr>
              <a:t>：交叉验证能够有效避免模型过拟合，提高模型在未见过数据上的泛化能力。这是因为模型在每次训练中都使用了不同的训练集，能够更好地学习到数据的本质特征。</a:t>
            </a:r>
            <a:endParaRPr lang="zh-CN" altLang="en-US" dirty="0">
              <a:latin typeface="微软雅黑" charset="0"/>
              <a:ea typeface="微软雅黑" charset="0"/>
              <a:cs typeface="Arial" panose="020B0704020202020204" pitchFamily="34" charset="0"/>
              <a:sym typeface="+mn-ea"/>
            </a:endParaRPr>
          </a:p>
          <a:p>
            <a:pPr marL="1428750" lvl="2" indent="-514350" eaLnBrk="1" latinLnBrk="0" hangingPunct="1">
              <a:lnSpc>
                <a:spcPct val="150000"/>
              </a:lnSpc>
              <a:spcBef>
                <a:spcPts val="0"/>
              </a:spcBef>
              <a:buFont typeface="Arial" panose="020B0704020202020204" pitchFamily="34" charset="0"/>
              <a:buAutoNum type="arabicPeriod"/>
            </a:pPr>
            <a:r>
              <a:rPr lang="zh-CN" altLang="en-US" dirty="0">
                <a:solidFill>
                  <a:srgbClr val="FF0000"/>
                </a:solidFill>
                <a:latin typeface="微软雅黑" charset="0"/>
                <a:ea typeface="微软雅黑" charset="0"/>
                <a:cs typeface="Arial" panose="020B0704020202020204" pitchFamily="34" charset="0"/>
                <a:sym typeface="+mn-ea"/>
              </a:rPr>
              <a:t>选择最佳模型参数</a:t>
            </a:r>
            <a:r>
              <a:rPr lang="zh-CN" altLang="en-US" dirty="0">
                <a:latin typeface="微软雅黑" charset="0"/>
                <a:ea typeface="微软雅黑" charset="0"/>
                <a:cs typeface="Arial" panose="020B0704020202020204" pitchFamily="34" charset="0"/>
                <a:sym typeface="+mn-ea"/>
              </a:rPr>
              <a:t>：在模型参数调优过程中，交叉验证能够帮助选择出最优的模型参数组合，从而提升模型的整体性能。</a:t>
            </a:r>
            <a:endParaRPr lang="zh-CN" altLang="en-US"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2" name="文本框 1"/>
          <p:cNvSpPr txBox="1"/>
          <p:nvPr/>
        </p:nvSpPr>
        <p:spPr>
          <a:xfrm>
            <a:off x="1160145" y="1222375"/>
            <a:ext cx="10004425" cy="4572635"/>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lang="en-US" altLang="zh-CN" sz="2600" dirty="0">
                <a:latin typeface="微软雅黑" charset="0"/>
                <a:ea typeface="微软雅黑" charset="0"/>
                <a:cs typeface="Arial" panose="020B0704020202020204" pitchFamily="34" charset="0"/>
                <a:sym typeface="+mn-ea"/>
              </a:rPr>
              <a:t>K</a:t>
            </a:r>
            <a:r>
              <a:rPr lang="zh-CN" altLang="en-US" sz="2600" dirty="0">
                <a:latin typeface="微软雅黑" charset="0"/>
                <a:ea typeface="微软雅黑" charset="0"/>
                <a:cs typeface="Arial" panose="020B0704020202020204" pitchFamily="34" charset="0"/>
                <a:sym typeface="+mn-ea"/>
              </a:rPr>
              <a:t>折交叉验证</a:t>
            </a:r>
            <a:r>
              <a:rPr lang="zh-CN" altLang="en-US" sz="2600" dirty="0">
                <a:solidFill>
                  <a:srgbClr val="7030A0"/>
                </a:solidFill>
                <a:latin typeface="微软雅黑" charset="0"/>
                <a:ea typeface="微软雅黑" charset="0"/>
                <a:cs typeface="Arial" panose="020B0704020202020204" pitchFamily="34" charset="0"/>
                <a:sym typeface="+mn-ea"/>
              </a:rPr>
              <a:t>缺点</a:t>
            </a:r>
            <a:r>
              <a:rPr lang="zh-CN" altLang="en-US" sz="2600" dirty="0">
                <a:latin typeface="微软雅黑" charset="0"/>
                <a:ea typeface="微软雅黑" charset="0"/>
                <a:cs typeface="Arial" panose="020B0704020202020204" pitchFamily="34" charset="0"/>
                <a:sym typeface="+mn-ea"/>
              </a:rPr>
              <a:t>：</a:t>
            </a:r>
            <a:endParaRPr lang="zh-CN" altLang="en-US" sz="2600" dirty="0">
              <a:latin typeface="微软雅黑" charset="0"/>
              <a:ea typeface="微软雅黑" charset="0"/>
              <a:cs typeface="Arial" panose="020B0704020202020204" pitchFamily="34" charset="0"/>
              <a:sym typeface="+mn-ea"/>
            </a:endParaRPr>
          </a:p>
          <a:p>
            <a:pPr marL="1428750" lvl="2" indent="-514350" eaLnBrk="1" latinLnBrk="0" hangingPunct="1">
              <a:lnSpc>
                <a:spcPct val="150000"/>
              </a:lnSpc>
              <a:spcBef>
                <a:spcPts val="0"/>
              </a:spcBef>
              <a:buFont typeface="Arial" panose="020B0704020202020204" pitchFamily="34" charset="0"/>
              <a:buAutoNum type="arabicPeriod"/>
            </a:pPr>
            <a:r>
              <a:rPr lang="zh-CN" altLang="en-US" dirty="0">
                <a:solidFill>
                  <a:srgbClr val="7030A0"/>
                </a:solidFill>
                <a:latin typeface="微软雅黑" charset="0"/>
                <a:ea typeface="微软雅黑" charset="0"/>
                <a:cs typeface="Arial" panose="020B0704020202020204" pitchFamily="34" charset="0"/>
                <a:sym typeface="+mn-ea"/>
              </a:rPr>
              <a:t>计算量大</a:t>
            </a:r>
            <a:r>
              <a:rPr lang="zh-CN" altLang="en-US" dirty="0">
                <a:latin typeface="微软雅黑" charset="0"/>
                <a:ea typeface="微软雅黑" charset="0"/>
                <a:cs typeface="Arial" panose="020B0704020202020204" pitchFamily="34" charset="0"/>
                <a:sym typeface="+mn-ea"/>
              </a:rPr>
              <a:t>：交叉验证需要进行多次训练和验证，计算量较大，尤其是在数据集较大时，计算成本更高。</a:t>
            </a:r>
            <a:endParaRPr lang="zh-CN" altLang="en-US" dirty="0">
              <a:latin typeface="微软雅黑" charset="0"/>
              <a:ea typeface="微软雅黑" charset="0"/>
              <a:cs typeface="Arial" panose="020B0704020202020204" pitchFamily="34" charset="0"/>
              <a:sym typeface="+mn-ea"/>
            </a:endParaRPr>
          </a:p>
          <a:p>
            <a:pPr marL="1428750" lvl="2" indent="-514350" eaLnBrk="1" latinLnBrk="0" hangingPunct="1">
              <a:lnSpc>
                <a:spcPct val="150000"/>
              </a:lnSpc>
              <a:spcBef>
                <a:spcPts val="0"/>
              </a:spcBef>
              <a:buFont typeface="Arial" panose="020B0704020202020204" pitchFamily="34" charset="0"/>
              <a:buAutoNum type="arabicPeriod"/>
            </a:pPr>
            <a:r>
              <a:rPr lang="zh-CN" altLang="en-US" dirty="0">
                <a:solidFill>
                  <a:srgbClr val="7030A0"/>
                </a:solidFill>
                <a:latin typeface="微软雅黑" charset="0"/>
                <a:ea typeface="微软雅黑" charset="0"/>
                <a:cs typeface="Arial" panose="020B0704020202020204" pitchFamily="34" charset="0"/>
                <a:sym typeface="+mn-ea"/>
              </a:rPr>
              <a:t>时间消耗长</a:t>
            </a:r>
            <a:r>
              <a:rPr lang="zh-CN" altLang="en-US" dirty="0">
                <a:latin typeface="微软雅黑" charset="0"/>
                <a:ea typeface="微软雅黑" charset="0"/>
                <a:cs typeface="Arial" panose="020B0704020202020204" pitchFamily="34" charset="0"/>
                <a:sym typeface="+mn-ea"/>
              </a:rPr>
              <a:t>：由于需要多次训练和验证，交叉验证耗时较长，尤其是在复杂模型和大规模数据集上，时间消耗可能成为瓶颈。</a:t>
            </a:r>
            <a:endParaRPr lang="zh-CN" altLang="en-US" dirty="0">
              <a:latin typeface="微软雅黑" charset="0"/>
              <a:ea typeface="微软雅黑" charset="0"/>
              <a:cs typeface="Arial" panose="020B0704020202020204" pitchFamily="34" charset="0"/>
              <a:sym typeface="+mn-ea"/>
            </a:endParaRPr>
          </a:p>
          <a:p>
            <a:pPr marL="1428750" lvl="2" indent="-514350" eaLnBrk="1" latinLnBrk="0" hangingPunct="1">
              <a:lnSpc>
                <a:spcPct val="150000"/>
              </a:lnSpc>
              <a:spcBef>
                <a:spcPts val="0"/>
              </a:spcBef>
              <a:buFont typeface="Arial" panose="020B0704020202020204" pitchFamily="34" charset="0"/>
              <a:buAutoNum type="arabicPeriod"/>
            </a:pPr>
            <a:r>
              <a:rPr lang="zh-CN" altLang="en-US" dirty="0">
                <a:solidFill>
                  <a:srgbClr val="7030A0"/>
                </a:solidFill>
                <a:latin typeface="微软雅黑" charset="0"/>
                <a:ea typeface="微软雅黑" charset="0"/>
                <a:cs typeface="Arial" panose="020B0704020202020204" pitchFamily="34" charset="0"/>
                <a:sym typeface="+mn-ea"/>
              </a:rPr>
              <a:t>模型选择复杂</a:t>
            </a:r>
            <a:r>
              <a:rPr lang="zh-CN" altLang="en-US" dirty="0">
                <a:latin typeface="微软雅黑" charset="0"/>
                <a:ea typeface="微软雅黑" charset="0"/>
                <a:cs typeface="Arial" panose="020B0704020202020204" pitchFamily="34" charset="0"/>
                <a:sym typeface="+mn-ea"/>
              </a:rPr>
              <a:t>：在交叉验证过程中，不同的模型可能在不同的子集上表现不同，如何选择最终的模型可能变得复杂，需要综合考虑多个评估指标。</a:t>
            </a:r>
            <a:endParaRPr lang="zh-CN" altLang="en-US"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76655" y="1252855"/>
            <a:ext cx="10004425" cy="652145"/>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lang="zh-CN" altLang="en-US" sz="2600" dirty="0">
                <a:latin typeface="微软雅黑" charset="0"/>
                <a:ea typeface="微软雅黑" charset="0"/>
                <a:cs typeface="Arial" panose="020B0704020202020204" pitchFamily="34" charset="0"/>
                <a:sym typeface="+mn-ea"/>
              </a:rPr>
              <a:t>留一法（Leave One Out</a:t>
            </a:r>
            <a:r>
              <a:rPr lang="en-US" altLang="zh-CN" sz="2600" dirty="0">
                <a:latin typeface="微软雅黑" charset="0"/>
                <a:ea typeface="微软雅黑" charset="0"/>
                <a:cs typeface="Arial" panose="020B0704020202020204" pitchFamily="34" charset="0"/>
                <a:sym typeface="+mn-ea"/>
              </a:rPr>
              <a:t> Cross - Validation</a:t>
            </a:r>
            <a:r>
              <a:rPr lang="zh-CN" altLang="en-US" sz="2600" dirty="0">
                <a:latin typeface="微软雅黑" charset="0"/>
                <a:ea typeface="微软雅黑" charset="0"/>
                <a:cs typeface="Arial" panose="020B0704020202020204" pitchFamily="34" charset="0"/>
                <a:sym typeface="+mn-ea"/>
              </a:rPr>
              <a:t>）</a:t>
            </a:r>
            <a:endParaRPr lang="zh-CN" altLang="en-US" sz="2600" dirty="0">
              <a:latin typeface="微软雅黑" charset="0"/>
              <a:ea typeface="微软雅黑" charset="0"/>
              <a:cs typeface="Arial" panose="020B0704020202020204" pitchFamily="34" charset="0"/>
              <a:sym typeface="+mn-ea"/>
            </a:endParaRPr>
          </a:p>
        </p:txBody>
      </p:sp>
      <p:sp>
        <p:nvSpPr>
          <p:cNvPr id="2" name="文本框 1"/>
          <p:cNvSpPr txBox="1"/>
          <p:nvPr/>
        </p:nvSpPr>
        <p:spPr>
          <a:xfrm>
            <a:off x="1721485" y="1905000"/>
            <a:ext cx="9277350" cy="3825875"/>
          </a:xfrm>
          <a:prstGeom prst="rect">
            <a:avLst/>
          </a:prstGeom>
          <a:noFill/>
        </p:spPr>
        <p:txBody>
          <a:bodyPr wrap="square" rtlCol="0" anchor="t">
            <a:noAutofit/>
          </a:bodyPr>
          <a:p>
            <a:pPr marL="971550" lvl="1" indent="-514350" eaLnBrk="1" latinLnBrk="0" hangingPunct="1">
              <a:lnSpc>
                <a:spcPct val="150000"/>
              </a:lnSpc>
              <a:spcBef>
                <a:spcPts val="0"/>
              </a:spcBef>
              <a:buFont typeface="Arial" panose="020B0704020202020204" pitchFamily="34" charset="0"/>
              <a:buChar char="•"/>
            </a:pPr>
            <a:r>
              <a:rPr sz="2600" dirty="0">
                <a:latin typeface="微软雅黑" charset="0"/>
                <a:ea typeface="微软雅黑" charset="0"/>
                <a:cs typeface="Arial" panose="020B0704020202020204" pitchFamily="34" charset="0"/>
                <a:sym typeface="+mn-ea"/>
              </a:rPr>
              <a:t>它是 K 折交叉验证的</a:t>
            </a:r>
            <a:r>
              <a:rPr sz="2600" u="sng" dirty="0">
                <a:latin typeface="微软雅黑" charset="0"/>
                <a:ea typeface="微软雅黑" charset="0"/>
                <a:cs typeface="Arial" panose="020B0704020202020204" pitchFamily="34" charset="0"/>
                <a:sym typeface="+mn-ea"/>
              </a:rPr>
              <a:t>特殊情况</a:t>
            </a:r>
            <a:r>
              <a:rPr sz="2600" dirty="0">
                <a:latin typeface="微软雅黑" charset="0"/>
                <a:ea typeface="微软雅黑" charset="0"/>
                <a:cs typeface="Arial" panose="020B0704020202020204" pitchFamily="34" charset="0"/>
                <a:sym typeface="+mn-ea"/>
              </a:rPr>
              <a:t>，当 K 等于数据集的样本数量 n 时，每次只留下一个样本作为测试集，其余 n - 1 个样本作为训练集。这样会得到 n 个模型，再综合评估这 n 个模型的结果。</a:t>
            </a:r>
            <a:endParaRPr sz="2600" dirty="0">
              <a:latin typeface="微软雅黑" charset="0"/>
              <a:ea typeface="微软雅黑" charset="0"/>
              <a:cs typeface="Arial" panose="020B0704020202020204" pitchFamily="34" charset="0"/>
              <a:sym typeface="+mn-ea"/>
            </a:endParaRPr>
          </a:p>
          <a:p>
            <a:pPr marL="971550" lvl="1" indent="-514350" eaLnBrk="1" latinLnBrk="0" hangingPunct="1">
              <a:lnSpc>
                <a:spcPct val="150000"/>
              </a:lnSpc>
              <a:spcBef>
                <a:spcPts val="0"/>
              </a:spcBef>
              <a:buFont typeface="Arial" panose="020B0704020202020204" pitchFamily="34" charset="0"/>
              <a:buChar char="•"/>
            </a:pPr>
            <a:r>
              <a:rPr sz="2600" dirty="0">
                <a:latin typeface="微软雅黑" charset="0"/>
                <a:ea typeface="微软雅黑" charset="0"/>
                <a:cs typeface="Arial" panose="020B0704020202020204" pitchFamily="34" charset="0"/>
                <a:sym typeface="+mn-ea"/>
              </a:rPr>
              <a:t>这种方法的优点是充分利用了每一个样本进行测试，在样本数量较少时比较合适。</a:t>
            </a:r>
            <a:endParaRPr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76655" y="1252855"/>
            <a:ext cx="10004425" cy="652145"/>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lang="zh-CN" altLang="en-US" sz="2600" dirty="0">
                <a:latin typeface="微软雅黑" charset="0"/>
                <a:ea typeface="微软雅黑" charset="0"/>
                <a:cs typeface="Arial" panose="020B0704020202020204" pitchFamily="34" charset="0"/>
                <a:sym typeface="+mn-ea"/>
              </a:rPr>
              <a:t>留一</a:t>
            </a:r>
            <a:r>
              <a:rPr lang="zh-CN" altLang="en-US" sz="2600" dirty="0">
                <a:latin typeface="微软雅黑" charset="0"/>
                <a:ea typeface="微软雅黑" charset="0"/>
                <a:cs typeface="Arial" panose="020B0704020202020204" pitchFamily="34" charset="0"/>
                <a:sym typeface="+mn-ea"/>
              </a:rPr>
              <a:t>法（Leave One Out</a:t>
            </a:r>
            <a:r>
              <a:rPr lang="en-US" altLang="zh-CN" sz="2600" dirty="0">
                <a:latin typeface="微软雅黑" charset="0"/>
                <a:ea typeface="微软雅黑" charset="0"/>
                <a:cs typeface="Arial" panose="020B0704020202020204" pitchFamily="34" charset="0"/>
                <a:sym typeface="+mn-ea"/>
              </a:rPr>
              <a:t> Cross - Validation</a:t>
            </a:r>
            <a:r>
              <a:rPr lang="zh-CN" altLang="en-US" sz="2600" dirty="0">
                <a:latin typeface="微软雅黑" charset="0"/>
                <a:ea typeface="微软雅黑" charset="0"/>
                <a:cs typeface="Arial" panose="020B0704020202020204" pitchFamily="34" charset="0"/>
                <a:sym typeface="+mn-ea"/>
              </a:rPr>
              <a:t>）</a:t>
            </a:r>
            <a:endParaRPr lang="zh-CN" altLang="en-US" sz="2600" dirty="0">
              <a:latin typeface="微软雅黑" charset="0"/>
              <a:ea typeface="微软雅黑" charset="0"/>
              <a:cs typeface="Arial" panose="020B0704020202020204" pitchFamily="34" charset="0"/>
              <a:sym typeface="+mn-ea"/>
            </a:endParaRPr>
          </a:p>
        </p:txBody>
      </p:sp>
      <p:grpSp>
        <p:nvGrpSpPr>
          <p:cNvPr id="17" name="组合 16"/>
          <p:cNvGrpSpPr/>
          <p:nvPr/>
        </p:nvGrpSpPr>
        <p:grpSpPr>
          <a:xfrm>
            <a:off x="1774190" y="1905000"/>
            <a:ext cx="8185785" cy="4484370"/>
            <a:chOff x="2207" y="3060"/>
            <a:chExt cx="12891" cy="7062"/>
          </a:xfrm>
        </p:grpSpPr>
        <p:grpSp>
          <p:nvGrpSpPr>
            <p:cNvPr id="15" name="组合 14"/>
            <p:cNvGrpSpPr/>
            <p:nvPr/>
          </p:nvGrpSpPr>
          <p:grpSpPr>
            <a:xfrm>
              <a:off x="2207" y="3060"/>
              <a:ext cx="12891" cy="7062"/>
              <a:chOff x="2205" y="3000"/>
              <a:chExt cx="12891" cy="7062"/>
            </a:xfrm>
          </p:grpSpPr>
          <p:grpSp>
            <p:nvGrpSpPr>
              <p:cNvPr id="7" name="组合 6"/>
              <p:cNvGrpSpPr/>
              <p:nvPr/>
            </p:nvGrpSpPr>
            <p:grpSpPr>
              <a:xfrm>
                <a:off x="2205" y="3000"/>
                <a:ext cx="12891" cy="7062"/>
                <a:chOff x="2205" y="3000"/>
                <a:chExt cx="12891" cy="7062"/>
              </a:xfrm>
            </p:grpSpPr>
            <p:pic>
              <p:nvPicPr>
                <p:cNvPr id="5" name="图片 4"/>
                <p:cNvPicPr>
                  <a:picLocks noChangeAspect="1"/>
                </p:cNvPicPr>
                <p:nvPr>
                  <p:custDataLst>
                    <p:tags r:id="rId1"/>
                  </p:custDataLst>
                </p:nvPr>
              </p:nvPicPr>
              <p:blipFill>
                <a:blip r:embed="rId2"/>
                <a:srcRect l="9036" t="2290" r="16602" b="13441"/>
                <a:stretch>
                  <a:fillRect/>
                </a:stretch>
              </p:blipFill>
              <p:spPr>
                <a:xfrm>
                  <a:off x="2205" y="3000"/>
                  <a:ext cx="12891" cy="7062"/>
                </a:xfrm>
                <a:prstGeom prst="rect">
                  <a:avLst/>
                </a:prstGeom>
              </p:spPr>
            </p:pic>
            <p:pic>
              <p:nvPicPr>
                <p:cNvPr id="6" name="图片 5" descr="ea33f55322b057d03eadc3bd8ef7ecac"/>
                <p:cNvPicPr>
                  <a:picLocks noChangeAspect="1"/>
                </p:cNvPicPr>
                <p:nvPr/>
              </p:nvPicPr>
              <p:blipFill>
                <a:blip r:embed="rId3"/>
                <a:stretch>
                  <a:fillRect/>
                </a:stretch>
              </p:blipFill>
              <p:spPr>
                <a:xfrm>
                  <a:off x="5870" y="3212"/>
                  <a:ext cx="1711" cy="568"/>
                </a:xfrm>
                <a:prstGeom prst="rect">
                  <a:avLst/>
                </a:prstGeom>
              </p:spPr>
            </p:pic>
          </p:grpSp>
          <p:pic>
            <p:nvPicPr>
              <p:cNvPr id="9" name="图片 8" descr="ea33f55322b057d03eadc3bd8ef7ecac"/>
              <p:cNvPicPr>
                <a:picLocks noChangeAspect="1"/>
              </p:cNvPicPr>
              <p:nvPr/>
            </p:nvPicPr>
            <p:blipFill>
              <a:blip r:embed="rId3"/>
              <a:stretch>
                <a:fillRect/>
              </a:stretch>
            </p:blipFill>
            <p:spPr>
              <a:xfrm>
                <a:off x="6231" y="7322"/>
                <a:ext cx="1838" cy="568"/>
              </a:xfrm>
              <a:prstGeom prst="rect">
                <a:avLst/>
              </a:prstGeom>
            </p:spPr>
          </p:pic>
          <p:pic>
            <p:nvPicPr>
              <p:cNvPr id="10" name="图片 9" descr="ea33f55322b057d03eadc3bd8ef7ecac"/>
              <p:cNvPicPr>
                <a:picLocks noChangeAspect="1"/>
              </p:cNvPicPr>
              <p:nvPr>
                <p:custDataLst>
                  <p:tags r:id="rId4"/>
                </p:custDataLst>
              </p:nvPr>
            </p:nvPicPr>
            <p:blipFill>
              <a:blip r:embed="rId3"/>
              <a:stretch>
                <a:fillRect/>
              </a:stretch>
            </p:blipFill>
            <p:spPr>
              <a:xfrm>
                <a:off x="12477" y="7322"/>
                <a:ext cx="2113" cy="568"/>
              </a:xfrm>
              <a:prstGeom prst="rect">
                <a:avLst/>
              </a:prstGeom>
            </p:spPr>
          </p:pic>
          <p:pic>
            <p:nvPicPr>
              <p:cNvPr id="11" name="图片 10" descr="ea33f55322b057d03eadc3bd8ef7ecac"/>
              <p:cNvPicPr>
                <a:picLocks noChangeAspect="1"/>
              </p:cNvPicPr>
              <p:nvPr>
                <p:custDataLst>
                  <p:tags r:id="rId5"/>
                </p:custDataLst>
              </p:nvPr>
            </p:nvPicPr>
            <p:blipFill>
              <a:blip r:embed="rId3"/>
              <a:stretch>
                <a:fillRect/>
              </a:stretch>
            </p:blipFill>
            <p:spPr>
              <a:xfrm>
                <a:off x="8838" y="9494"/>
                <a:ext cx="2113" cy="568"/>
              </a:xfrm>
              <a:prstGeom prst="rect">
                <a:avLst/>
              </a:prstGeom>
            </p:spPr>
          </p:pic>
        </p:grpSp>
        <p:sp>
          <p:nvSpPr>
            <p:cNvPr id="12" name="文本框 11"/>
            <p:cNvSpPr txBox="1"/>
            <p:nvPr>
              <p:custDataLst>
                <p:tags r:id="rId6"/>
              </p:custDataLst>
            </p:nvPr>
          </p:nvSpPr>
          <p:spPr>
            <a:xfrm>
              <a:off x="8954" y="9494"/>
              <a:ext cx="2432" cy="628"/>
            </a:xfrm>
            <a:prstGeom prst="rect">
              <a:avLst/>
            </a:prstGeom>
            <a:noFill/>
          </p:spPr>
          <p:txBody>
            <a:bodyPr wrap="square" rtlCol="0" anchor="t">
              <a:spAutoFit/>
            </a:bodyPr>
            <a:p>
              <a:r>
                <a:rPr lang="zh-CN" altLang="en-US" sz="2000" dirty="0">
                  <a:latin typeface="微软雅黑" charset="0"/>
                  <a:ea typeface="微软雅黑" charset="0"/>
                  <a:cs typeface="Arial" panose="020B0704020202020204" pitchFamily="34" charset="0"/>
                  <a:sym typeface="+mn-ea"/>
                </a:rPr>
                <a:t>共</a:t>
              </a:r>
              <a:r>
                <a:rPr lang="en-US" altLang="zh-CN" sz="2000" dirty="0">
                  <a:latin typeface="微软雅黑" charset="0"/>
                  <a:ea typeface="微软雅黑" charset="0"/>
                  <a:cs typeface="Arial" panose="020B0704020202020204" pitchFamily="34" charset="0"/>
                  <a:sym typeface="+mn-ea"/>
                </a:rPr>
                <a:t>n</a:t>
              </a:r>
              <a:r>
                <a:rPr lang="zh-CN" altLang="en-US" sz="2000" dirty="0">
                  <a:latin typeface="微软雅黑" charset="0"/>
                  <a:ea typeface="微软雅黑" charset="0"/>
                  <a:cs typeface="Arial" panose="020B0704020202020204" pitchFamily="34" charset="0"/>
                  <a:sym typeface="+mn-ea"/>
                </a:rPr>
                <a:t>笔数据</a:t>
              </a:r>
              <a:endParaRPr lang="zh-CN" altLang="en-US" sz="2000" dirty="0">
                <a:latin typeface="微软雅黑" charset="0"/>
                <a:ea typeface="微软雅黑" charset="0"/>
                <a:cs typeface="Arial" panose="020B0704020202020204" pitchFamily="34" charset="0"/>
                <a:sym typeface="+mn-ea"/>
              </a:endParaRPr>
            </a:p>
          </p:txBody>
        </p:sp>
        <p:sp>
          <p:nvSpPr>
            <p:cNvPr id="13" name="文本框 12"/>
            <p:cNvSpPr txBox="1"/>
            <p:nvPr>
              <p:custDataLst>
                <p:tags r:id="rId7"/>
              </p:custDataLst>
            </p:nvPr>
          </p:nvSpPr>
          <p:spPr>
            <a:xfrm>
              <a:off x="6523" y="7322"/>
              <a:ext cx="2431" cy="628"/>
            </a:xfrm>
            <a:prstGeom prst="rect">
              <a:avLst/>
            </a:prstGeom>
            <a:noFill/>
          </p:spPr>
          <p:txBody>
            <a:bodyPr wrap="square" rtlCol="0" anchor="t">
              <a:spAutoFit/>
            </a:bodyPr>
            <a:p>
              <a:r>
                <a:rPr lang="zh-CN" altLang="en-US" sz="2000" dirty="0">
                  <a:latin typeface="微软雅黑" charset="0"/>
                  <a:ea typeface="微软雅黑" charset="0"/>
                  <a:cs typeface="Arial" panose="020B0704020202020204" pitchFamily="34" charset="0"/>
                  <a:sym typeface="+mn-ea"/>
                </a:rPr>
                <a:t>第</a:t>
              </a:r>
              <a:r>
                <a:rPr lang="zh-CN" altLang="en-US" sz="2000" dirty="0">
                  <a:latin typeface="微软雅黑" charset="0"/>
                  <a:ea typeface="微软雅黑" charset="0"/>
                  <a:cs typeface="Arial" panose="020B0704020202020204" pitchFamily="34" charset="0"/>
                  <a:sym typeface="+mn-ea"/>
                </a:rPr>
                <a:t>三笔数据</a:t>
              </a:r>
              <a:endParaRPr lang="zh-CN" altLang="en-US" sz="2000" dirty="0">
                <a:latin typeface="微软雅黑" charset="0"/>
                <a:ea typeface="微软雅黑" charset="0"/>
                <a:cs typeface="Arial" panose="020B0704020202020204" pitchFamily="34" charset="0"/>
                <a:sym typeface="+mn-ea"/>
              </a:endParaRPr>
            </a:p>
          </p:txBody>
        </p:sp>
        <p:sp>
          <p:nvSpPr>
            <p:cNvPr id="14" name="文本框 13"/>
            <p:cNvSpPr txBox="1"/>
            <p:nvPr>
              <p:custDataLst>
                <p:tags r:id="rId8"/>
              </p:custDataLst>
            </p:nvPr>
          </p:nvSpPr>
          <p:spPr>
            <a:xfrm>
              <a:off x="12159" y="7175"/>
              <a:ext cx="2939" cy="628"/>
            </a:xfrm>
            <a:prstGeom prst="rect">
              <a:avLst/>
            </a:prstGeom>
            <a:noFill/>
          </p:spPr>
          <p:txBody>
            <a:bodyPr wrap="square" rtlCol="0" anchor="t">
              <a:spAutoFit/>
            </a:bodyPr>
            <a:p>
              <a:r>
                <a:rPr lang="zh-CN" altLang="en-US" sz="2000" dirty="0">
                  <a:latin typeface="微软雅黑" charset="0"/>
                  <a:ea typeface="微软雅黑" charset="0"/>
                  <a:cs typeface="Arial" panose="020B0704020202020204" pitchFamily="34" charset="0"/>
                  <a:sym typeface="+mn-ea"/>
                </a:rPr>
                <a:t>最后</a:t>
              </a:r>
              <a:r>
                <a:rPr lang="zh-CN" altLang="en-US" sz="2000" dirty="0">
                  <a:latin typeface="微软雅黑" charset="0"/>
                  <a:ea typeface="微软雅黑" charset="0"/>
                  <a:cs typeface="Arial" panose="020B0704020202020204" pitchFamily="34" charset="0"/>
                  <a:sym typeface="+mn-ea"/>
                </a:rPr>
                <a:t>一笔数据</a:t>
              </a:r>
              <a:endParaRPr lang="zh-CN" altLang="en-US" sz="2000" dirty="0">
                <a:latin typeface="微软雅黑" charset="0"/>
                <a:ea typeface="微软雅黑" charset="0"/>
                <a:cs typeface="Arial" panose="020B0704020202020204" pitchFamily="34" charset="0"/>
                <a:sym typeface="+mn-ea"/>
              </a:endParaRPr>
            </a:p>
          </p:txBody>
        </p:sp>
        <p:sp>
          <p:nvSpPr>
            <p:cNvPr id="8" name="文本框 7"/>
            <p:cNvSpPr txBox="1"/>
            <p:nvPr/>
          </p:nvSpPr>
          <p:spPr>
            <a:xfrm>
              <a:off x="5870" y="3272"/>
              <a:ext cx="2431" cy="628"/>
            </a:xfrm>
            <a:prstGeom prst="rect">
              <a:avLst/>
            </a:prstGeom>
            <a:noFill/>
          </p:spPr>
          <p:txBody>
            <a:bodyPr wrap="square" rtlCol="0" anchor="t">
              <a:spAutoFit/>
            </a:bodyPr>
            <a:p>
              <a:r>
                <a:rPr lang="zh-CN" altLang="en-US" sz="2000" dirty="0">
                  <a:latin typeface="微软雅黑" charset="0"/>
                  <a:ea typeface="微软雅黑" charset="0"/>
                  <a:cs typeface="Arial" panose="020B0704020202020204" pitchFamily="34" charset="0"/>
                  <a:sym typeface="+mn-ea"/>
                </a:rPr>
                <a:t>第一笔数据</a:t>
              </a:r>
              <a:endParaRPr lang="zh-CN" altLang="en-US" sz="2000" dirty="0">
                <a:latin typeface="微软雅黑" charset="0"/>
                <a:ea typeface="微软雅黑" charset="0"/>
                <a:cs typeface="Arial" panose="020B0704020202020204" pitchFamily="34" charset="0"/>
                <a:sym typeface="+mn-ea"/>
              </a:endParaRPr>
            </a:p>
          </p:txBody>
        </p:sp>
      </p:gr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160145" y="1312545"/>
            <a:ext cx="10004425" cy="1643380"/>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sz="2600" dirty="0">
                <a:latin typeface="微软雅黑" charset="0"/>
                <a:ea typeface="微软雅黑" charset="0"/>
                <a:cs typeface="Arial" panose="020B0704020202020204" pitchFamily="34" charset="0"/>
                <a:sym typeface="+mn-ea"/>
              </a:rPr>
              <a:t>留一</a:t>
            </a:r>
            <a:r>
              <a:rPr lang="zh-CN" sz="2600" dirty="0">
                <a:latin typeface="微软雅黑" charset="0"/>
                <a:ea typeface="微软雅黑" charset="0"/>
                <a:cs typeface="Arial" panose="020B0704020202020204" pitchFamily="34" charset="0"/>
                <a:sym typeface="+mn-ea"/>
              </a:rPr>
              <a:t>法</a:t>
            </a:r>
            <a:r>
              <a:rPr lang="zh-CN" altLang="en-US" sz="2600" dirty="0">
                <a:solidFill>
                  <a:schemeClr val="accent1">
                    <a:lumMod val="75000"/>
                  </a:schemeClr>
                </a:solidFill>
                <a:latin typeface="微软雅黑" charset="0"/>
                <a:ea typeface="微软雅黑" charset="0"/>
                <a:cs typeface="Arial" panose="020B0704020202020204" pitchFamily="34" charset="0"/>
                <a:sym typeface="+mn-ea"/>
              </a:rPr>
              <a:t>优点</a:t>
            </a:r>
            <a:r>
              <a:rPr lang="zh-CN" altLang="en-US" sz="2600" dirty="0">
                <a:latin typeface="微软雅黑" charset="0"/>
                <a:ea typeface="微软雅黑" charset="0"/>
                <a:cs typeface="Arial" panose="020B0704020202020204" pitchFamily="34" charset="0"/>
                <a:sym typeface="+mn-ea"/>
              </a:rPr>
              <a:t>：</a:t>
            </a:r>
            <a:endParaRPr lang="zh-CN" altLang="en-US" sz="2600" dirty="0">
              <a:latin typeface="微软雅黑" charset="0"/>
              <a:ea typeface="微软雅黑" charset="0"/>
              <a:cs typeface="Arial" panose="020B0704020202020204" pitchFamily="34" charset="0"/>
              <a:sym typeface="+mn-ea"/>
            </a:endParaRPr>
          </a:p>
          <a:p>
            <a:pPr marL="1428750" lvl="2" indent="-514350" eaLnBrk="1" latinLnBrk="0" hangingPunct="1">
              <a:lnSpc>
                <a:spcPct val="150000"/>
              </a:lnSpc>
              <a:spcBef>
                <a:spcPts val="0"/>
              </a:spcBef>
              <a:buFont typeface="Arial" panose="020B0704020202020204" pitchFamily="34" charset="0"/>
              <a:buAutoNum type="arabicPeriod"/>
            </a:pPr>
            <a:r>
              <a:rPr lang="zh-CN" altLang="en-US" sz="2600" dirty="0">
                <a:latin typeface="微软雅黑" charset="0"/>
                <a:ea typeface="微软雅黑" charset="0"/>
                <a:cs typeface="Arial" panose="020B0704020202020204" pitchFamily="34" charset="0"/>
                <a:sym typeface="+mn-ea"/>
              </a:rPr>
              <a:t>简单且容易理解、容易实作。</a:t>
            </a:r>
            <a:endParaRPr lang="zh-CN" altLang="en-US" sz="2600" dirty="0">
              <a:latin typeface="微软雅黑" charset="0"/>
              <a:ea typeface="微软雅黑" charset="0"/>
              <a:cs typeface="Arial" panose="020B0704020202020204" pitchFamily="34" charset="0"/>
              <a:sym typeface="+mn-ea"/>
            </a:endParaRPr>
          </a:p>
        </p:txBody>
      </p:sp>
      <p:sp>
        <p:nvSpPr>
          <p:cNvPr id="2" name="文本框 1"/>
          <p:cNvSpPr txBox="1"/>
          <p:nvPr/>
        </p:nvSpPr>
        <p:spPr>
          <a:xfrm>
            <a:off x="1160145" y="3429000"/>
            <a:ext cx="10004425" cy="1642745"/>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sz="2600" dirty="0">
                <a:latin typeface="微软雅黑" charset="0"/>
                <a:ea typeface="微软雅黑" charset="0"/>
                <a:cs typeface="Arial" panose="020B0704020202020204" pitchFamily="34" charset="0"/>
                <a:sym typeface="+mn-ea"/>
              </a:rPr>
              <a:t>留一</a:t>
            </a:r>
            <a:r>
              <a:rPr lang="zh-CN" sz="2600" dirty="0">
                <a:latin typeface="微软雅黑" charset="0"/>
                <a:ea typeface="微软雅黑" charset="0"/>
                <a:cs typeface="Arial" panose="020B0704020202020204" pitchFamily="34" charset="0"/>
                <a:sym typeface="+mn-ea"/>
              </a:rPr>
              <a:t>法</a:t>
            </a:r>
            <a:r>
              <a:rPr lang="zh-CN" altLang="en-US" sz="2600" dirty="0">
                <a:solidFill>
                  <a:schemeClr val="accent1">
                    <a:lumMod val="75000"/>
                  </a:schemeClr>
                </a:solidFill>
                <a:latin typeface="微软雅黑" charset="0"/>
                <a:ea typeface="微软雅黑" charset="0"/>
                <a:cs typeface="Arial" panose="020B0704020202020204" pitchFamily="34" charset="0"/>
                <a:sym typeface="+mn-ea"/>
              </a:rPr>
              <a:t>缺点</a:t>
            </a:r>
            <a:r>
              <a:rPr lang="zh-CN" altLang="en-US" sz="2600" dirty="0">
                <a:latin typeface="微软雅黑" charset="0"/>
                <a:ea typeface="微软雅黑" charset="0"/>
                <a:cs typeface="Arial" panose="020B0704020202020204" pitchFamily="34" charset="0"/>
                <a:sym typeface="+mn-ea"/>
              </a:rPr>
              <a:t>：</a:t>
            </a:r>
            <a:endParaRPr lang="zh-CN" altLang="en-US" sz="2600" dirty="0">
              <a:latin typeface="微软雅黑" charset="0"/>
              <a:ea typeface="微软雅黑" charset="0"/>
              <a:cs typeface="Arial" panose="020B0704020202020204" pitchFamily="34" charset="0"/>
              <a:sym typeface="+mn-ea"/>
            </a:endParaRPr>
          </a:p>
          <a:p>
            <a:pPr marL="1428750" lvl="2" indent="-514350" eaLnBrk="1" latinLnBrk="0" hangingPunct="1">
              <a:lnSpc>
                <a:spcPct val="150000"/>
              </a:lnSpc>
              <a:spcBef>
                <a:spcPts val="0"/>
              </a:spcBef>
              <a:buFont typeface="Arial" panose="020B0704020202020204" pitchFamily="34" charset="0"/>
              <a:buAutoNum type="arabicPeriod"/>
            </a:pPr>
            <a:r>
              <a:rPr lang="zh-CN" altLang="en-US" sz="2600" dirty="0">
                <a:latin typeface="微软雅黑" charset="0"/>
                <a:ea typeface="微软雅黑" charset="0"/>
                <a:cs typeface="Arial" panose="020B0704020202020204" pitchFamily="34" charset="0"/>
                <a:sym typeface="+mn-ea"/>
              </a:rPr>
              <a:t>需要花费更多的训练时间。</a:t>
            </a:r>
            <a:endParaRPr lang="zh-CN" altLang="en-US"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sp>
        <p:nvSpPr>
          <p:cNvPr id="3" name="文本框 2"/>
          <p:cNvSpPr txBox="1"/>
          <p:nvPr/>
        </p:nvSpPr>
        <p:spPr>
          <a:xfrm>
            <a:off x="1093470" y="1312545"/>
            <a:ext cx="10004425" cy="4956175"/>
          </a:xfrm>
          <a:prstGeom prst="rect">
            <a:avLst/>
          </a:prstGeom>
          <a:noFill/>
        </p:spPr>
        <p:txBody>
          <a:bodyPr wrap="square" rtlCol="0" anchor="t">
            <a:noAutofit/>
          </a:bodyPr>
          <a:p>
            <a:pPr marL="914400" lvl="1" indent="-457200" eaLnBrk="1" latinLnBrk="0" hangingPunct="1">
              <a:lnSpc>
                <a:spcPct val="150000"/>
              </a:lnSpc>
              <a:spcBef>
                <a:spcPts val="0"/>
              </a:spcBef>
              <a:buFont typeface="Wingdings" panose="05000000000000000000" charset="0"/>
              <a:buChar char=""/>
            </a:pPr>
            <a:r>
              <a:rPr lang="zh-CN" sz="2600" dirty="0">
                <a:latin typeface="微软雅黑" charset="0"/>
                <a:ea typeface="微软雅黑" charset="0"/>
                <a:cs typeface="Arial" panose="020B0704020202020204" pitchFamily="34" charset="0"/>
                <a:sym typeface="+mn-ea"/>
              </a:rPr>
              <a:t>小结</a:t>
            </a:r>
            <a:r>
              <a:rPr lang="zh-CN" altLang="en-US" sz="2600" dirty="0">
                <a:latin typeface="微软雅黑" charset="0"/>
                <a:ea typeface="微软雅黑" charset="0"/>
                <a:cs typeface="Arial" panose="020B0704020202020204" pitchFamily="34" charset="0"/>
                <a:sym typeface="+mn-ea"/>
              </a:rPr>
              <a:t>：</a:t>
            </a:r>
            <a:endParaRPr lang="zh-CN" altLang="en-US" sz="2600" dirty="0">
              <a:latin typeface="微软雅黑" charset="0"/>
              <a:ea typeface="微软雅黑" charset="0"/>
              <a:cs typeface="Arial" panose="020B0704020202020204" pitchFamily="34" charset="0"/>
              <a:sym typeface="+mn-ea"/>
            </a:endParaRPr>
          </a:p>
          <a:p>
            <a:pPr marL="1371600" lvl="2" indent="-457200" eaLnBrk="1" latinLnBrk="0" hangingPunct="1">
              <a:lnSpc>
                <a:spcPct val="150000"/>
              </a:lnSpc>
              <a:spcBef>
                <a:spcPts val="0"/>
              </a:spcBef>
              <a:buFont typeface="Arial" panose="020B0704020202020204" pitchFamily="34" charset="0"/>
              <a:buChar char="•"/>
            </a:pPr>
            <a:r>
              <a:rPr lang="zh-CN" altLang="en-US" sz="2600" dirty="0">
                <a:latin typeface="微软雅黑" charset="0"/>
                <a:ea typeface="微软雅黑" charset="0"/>
                <a:cs typeface="Arial" panose="020B0704020202020204" pitchFamily="34" charset="0"/>
                <a:sym typeface="+mn-ea"/>
              </a:rPr>
              <a:t>交叉验证是训练模型中非常重要的技巧，尤其是当手边的</a:t>
            </a:r>
            <a:r>
              <a:rPr lang="zh-CN" altLang="en-US" sz="2600" dirty="0">
                <a:latin typeface="微软雅黑" charset="0"/>
                <a:ea typeface="微软雅黑" charset="0"/>
                <a:cs typeface="Arial" panose="020B0704020202020204" pitchFamily="34" charset="0"/>
                <a:sym typeface="+mn-ea"/>
              </a:rPr>
              <a:t>数据集有限时更应该使用。</a:t>
            </a:r>
            <a:endParaRPr lang="zh-CN" altLang="en-US" sz="2600" dirty="0">
              <a:latin typeface="微软雅黑" charset="0"/>
              <a:ea typeface="微软雅黑" charset="0"/>
              <a:cs typeface="Arial" panose="020B0704020202020204" pitchFamily="34" charset="0"/>
              <a:sym typeface="+mn-ea"/>
            </a:endParaRPr>
          </a:p>
          <a:p>
            <a:pPr marL="1371600" lvl="2" indent="-457200" eaLnBrk="1" latinLnBrk="0" hangingPunct="1">
              <a:lnSpc>
                <a:spcPct val="150000"/>
              </a:lnSpc>
              <a:spcBef>
                <a:spcPts val="0"/>
              </a:spcBef>
              <a:buFont typeface="Arial" panose="020B0704020202020204" pitchFamily="34" charset="0"/>
              <a:buChar char="•"/>
            </a:pPr>
            <a:r>
              <a:rPr lang="zh-CN" altLang="en-US" sz="2600" dirty="0">
                <a:latin typeface="微软雅黑" charset="0"/>
                <a:ea typeface="微软雅黑" charset="0"/>
                <a:cs typeface="Arial" panose="020B0704020202020204" pitchFamily="34" charset="0"/>
                <a:sym typeface="+mn-ea"/>
              </a:rPr>
              <a:t>透过交叉验证技巧，即使在数据有限的情况下，我们也能够获得准确的结果，并且可以避免模型过度拟合，并为我们提供更准确的模型预测性能估计方式，同时也能够提升模型的泛化能力。</a:t>
            </a:r>
            <a:endParaRPr lang="zh-CN" altLang="en-US"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
          <p:cNvSpPr txBox="1"/>
          <p:nvPr/>
        </p:nvSpPr>
        <p:spPr>
          <a:xfrm>
            <a:off x="2494666" y="325656"/>
            <a:ext cx="2983896" cy="707886"/>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buFontTx/>
              <a:buNone/>
              <a:defRPr/>
            </a:pPr>
            <a:r>
              <a:rPr lang="zh-CN" altLang="en-US" sz="4000" dirty="0">
                <a:solidFill>
                  <a:srgbClr val="1353A2"/>
                </a:solidFill>
                <a:latin typeface="微软雅黑" panose="020B0503020204020204" pitchFamily="34" charset="-122"/>
                <a:ea typeface="微软雅黑" panose="020B0503020204020204" pitchFamily="34" charset="-122"/>
              </a:rPr>
              <a:t>过渡页</a:t>
            </a:r>
            <a:endParaRPr lang="zh-CN" altLang="en-US" sz="4000" dirty="0">
              <a:solidFill>
                <a:srgbClr val="1353A2"/>
              </a:solidFill>
              <a:latin typeface="微软雅黑" panose="020B0503020204020204" pitchFamily="34" charset="-122"/>
              <a:ea typeface="微软雅黑" panose="020B0503020204020204" pitchFamily="34" charset="-122"/>
            </a:endParaRPr>
          </a:p>
        </p:txBody>
      </p:sp>
      <p:pic>
        <p:nvPicPr>
          <p:cNvPr id="11266" name="图片 1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87425" y="1658938"/>
            <a:ext cx="31575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对角圆角矩形 7"/>
          <p:cNvSpPr/>
          <p:nvPr/>
        </p:nvSpPr>
        <p:spPr>
          <a:xfrm>
            <a:off x="4870450" y="1550988"/>
            <a:ext cx="5227638" cy="647700"/>
          </a:xfrm>
          <a:prstGeom prst="round2DiagRect">
            <a:avLst>
              <a:gd name="adj1" fmla="val 20943"/>
              <a:gd name="adj2" fmla="val 0"/>
            </a:avLst>
          </a:prstGeom>
          <a:solidFill>
            <a:srgbClr val="1353A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buFontTx/>
              <a:buNone/>
              <a:defRPr/>
            </a:pPr>
            <a:endParaRPr lang="zh-CN" altLang="en-US" sz="1800"/>
          </a:p>
        </p:txBody>
      </p:sp>
      <p:sp>
        <p:nvSpPr>
          <p:cNvPr id="9219" name="TextBox 6"/>
          <p:cNvSpPr txBox="1">
            <a:spLocks noChangeArrowheads="1"/>
          </p:cNvSpPr>
          <p:nvPr/>
        </p:nvSpPr>
        <p:spPr bwMode="auto">
          <a:xfrm>
            <a:off x="5181600" y="1658779"/>
            <a:ext cx="39401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chemeClr val="bg1"/>
                </a:solidFill>
                <a:latin typeface="Impact" panose="020B0806030902050204" pitchFamily="34" charset="0"/>
                <a:ea typeface="微软雅黑" panose="020B0503020204020204" pitchFamily="34" charset="-122"/>
              </a:rPr>
              <a:t>01    P i p e l i n e </a:t>
            </a:r>
            <a:r>
              <a:rPr lang="zh-CN" altLang="en-US" sz="2800" dirty="0">
                <a:solidFill>
                  <a:schemeClr val="bg1"/>
                </a:solidFill>
                <a:latin typeface="Impact" panose="020B0806030902050204" pitchFamily="34" charset="0"/>
                <a:ea typeface="微软雅黑" panose="020B0503020204020204" pitchFamily="34" charset="-122"/>
              </a:rPr>
              <a:t>概述</a:t>
            </a:r>
            <a:endParaRPr lang="zh-CN" altLang="en-US" sz="2800" dirty="0">
              <a:solidFill>
                <a:schemeClr val="bg1"/>
              </a:solidFill>
              <a:latin typeface="Impact" panose="020B0806030902050204" pitchFamily="34" charset="0"/>
              <a:ea typeface="微软雅黑" panose="020B0503020204020204" pitchFamily="34" charset="-122"/>
            </a:endParaRPr>
          </a:p>
        </p:txBody>
      </p:sp>
      <p:sp>
        <p:nvSpPr>
          <p:cNvPr id="9220" name="TextBox 10"/>
          <p:cNvSpPr txBox="1">
            <a:spLocks noChangeArrowheads="1"/>
          </p:cNvSpPr>
          <p:nvPr/>
        </p:nvSpPr>
        <p:spPr bwMode="auto">
          <a:xfrm>
            <a:off x="5181600" y="2412843"/>
            <a:ext cx="46069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02 </a:t>
            </a:r>
            <a:r>
              <a:rPr lang="en-US" altLang="zh-CN" sz="2800" dirty="0">
                <a:solidFill>
                  <a:srgbClr val="595959"/>
                </a:solidFill>
                <a:latin typeface="Impact" panose="020B0806030902050204" pitchFamily="34" charset="0"/>
                <a:ea typeface="微软雅黑" panose="020B0503020204020204" pitchFamily="34" charset="-122"/>
                <a:sym typeface="+mn-ea"/>
              </a:rPr>
              <a:t>   </a:t>
            </a:r>
            <a:r>
              <a:rPr lang="zh-CN" altLang="en-US" sz="2800" dirty="0">
                <a:solidFill>
                  <a:srgbClr val="595959"/>
                </a:solidFill>
                <a:latin typeface="Impact" panose="020B0806030902050204" pitchFamily="34" charset="0"/>
                <a:ea typeface="微软雅黑" panose="020B0503020204020204" pitchFamily="34" charset="-122"/>
                <a:sym typeface="+mn-ea"/>
              </a:rPr>
              <a:t>交叉验证</a:t>
            </a:r>
            <a:r>
              <a:rPr lang="en-US" altLang="zh-CN" sz="2800" dirty="0">
                <a:solidFill>
                  <a:srgbClr val="595959"/>
                </a:solidFill>
                <a:latin typeface="Impact" panose="020B0806030902050204" pitchFamily="34" charset="0"/>
                <a:ea typeface="微软雅黑" panose="020B0503020204020204" pitchFamily="34" charset="-122"/>
              </a:rPr>
              <a:t>  </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1" name="TextBox 11"/>
          <p:cNvSpPr txBox="1">
            <a:spLocks noChangeArrowheads="1"/>
          </p:cNvSpPr>
          <p:nvPr/>
        </p:nvSpPr>
        <p:spPr bwMode="auto">
          <a:xfrm>
            <a:off x="5181600" y="3167698"/>
            <a:ext cx="491648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03</a:t>
            </a:r>
            <a:r>
              <a:rPr lang="en-US" altLang="zh-CN" sz="2800" dirty="0">
                <a:solidFill>
                  <a:srgbClr val="595959"/>
                </a:solidFill>
                <a:latin typeface="Impact" panose="020B0806030902050204" pitchFamily="34" charset="0"/>
                <a:ea typeface="微软雅黑" panose="020B0503020204020204" pitchFamily="34" charset="-122"/>
                <a:sym typeface="+mn-ea"/>
              </a:rPr>
              <a:t>    </a:t>
            </a:r>
            <a:r>
              <a:rPr lang="zh-CN" altLang="en-US" sz="2800" dirty="0">
                <a:solidFill>
                  <a:srgbClr val="595959"/>
                </a:solidFill>
                <a:latin typeface="Impact" panose="020B0806030902050204" pitchFamily="34" charset="0"/>
                <a:ea typeface="微软雅黑" panose="020B0503020204020204" pitchFamily="34" charset="-122"/>
                <a:sym typeface="+mn-ea"/>
              </a:rPr>
              <a:t>超参数优化</a:t>
            </a:r>
            <a:r>
              <a:rPr lang="en-US" altLang="zh-CN" sz="2800" dirty="0">
                <a:solidFill>
                  <a:srgbClr val="595959"/>
                </a:solidFill>
                <a:latin typeface="Impact" panose="020B0806030902050204" pitchFamily="34" charset="0"/>
                <a:ea typeface="微软雅黑" panose="020B0503020204020204" pitchFamily="34" charset="-122"/>
              </a:rPr>
              <a:t>    </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2" name="TextBox 11"/>
          <p:cNvSpPr txBox="1">
            <a:spLocks noChangeArrowheads="1"/>
          </p:cNvSpPr>
          <p:nvPr/>
        </p:nvSpPr>
        <p:spPr bwMode="auto">
          <a:xfrm>
            <a:off x="5181600" y="3922554"/>
            <a:ext cx="531018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04 </a:t>
            </a:r>
            <a:r>
              <a:rPr lang="en-US" altLang="zh-CN" sz="2800" dirty="0">
                <a:solidFill>
                  <a:srgbClr val="595959"/>
                </a:solidFill>
                <a:latin typeface="Impact" panose="020B0806030902050204" pitchFamily="34" charset="0"/>
                <a:ea typeface="微软雅黑" panose="020B0503020204020204" pitchFamily="34" charset="-122"/>
                <a:sym typeface="+mn-ea"/>
              </a:rPr>
              <a:t>   </a:t>
            </a:r>
            <a:r>
              <a:rPr lang="zh-CN" altLang="en-US" sz="2800" dirty="0">
                <a:solidFill>
                  <a:srgbClr val="595959"/>
                </a:solidFill>
                <a:latin typeface="Impact" panose="020B0806030902050204" pitchFamily="34" charset="0"/>
                <a:ea typeface="微软雅黑" panose="020B0503020204020204" pitchFamily="34" charset="-122"/>
                <a:sym typeface="+mn-ea"/>
              </a:rPr>
              <a:t>网格搜索</a:t>
            </a:r>
            <a:r>
              <a:rPr lang="en-US" altLang="zh-CN" sz="2800" dirty="0">
                <a:solidFill>
                  <a:srgbClr val="595959"/>
                </a:solidFill>
                <a:latin typeface="Impact" panose="020B0806030902050204" pitchFamily="34" charset="0"/>
                <a:ea typeface="微软雅黑" panose="020B0503020204020204" pitchFamily="34" charset="-122"/>
              </a:rPr>
              <a:t>  </a:t>
            </a:r>
            <a:endParaRPr lang="zh-CN" altLang="en-US" sz="2800" dirty="0" smtClean="0">
              <a:solidFill>
                <a:srgbClr val="595959"/>
              </a:solidFill>
              <a:latin typeface="Impact" panose="020B0806030902050204" pitchFamily="34" charset="0"/>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95220" y="267970"/>
            <a:ext cx="8374380" cy="706755"/>
          </a:xfrm>
          <a:prstGeom prst="rect">
            <a:avLst/>
          </a:prstGeom>
          <a:noFill/>
          <a:effectLst>
            <a:reflection blurRad="6350" stA="50000" endA="300" endPos="38500" dist="50800" dir="5400000" sy="-100000" algn="bl" rotWithShape="0"/>
          </a:effectLst>
        </p:spPr>
        <p:txBody>
          <a:bodyPr wrap="square">
            <a:spAutoFit/>
          </a:bodyPr>
          <a:lstStyle/>
          <a:p>
            <a:pPr fontAlgn="auto">
              <a:spcBef>
                <a:spcPts val="0"/>
              </a:spcBef>
              <a:spcAft>
                <a:spcPts val="0"/>
              </a:spcAft>
              <a:defRPr/>
            </a:pPr>
            <a:r>
              <a:rPr lang="zh-CN" altLang="en-US" sz="4000" dirty="0">
                <a:solidFill>
                  <a:srgbClr val="1353A2"/>
                </a:solidFill>
                <a:latin typeface="Times New Roman Regular" panose="02020603050405020304" charset="0"/>
                <a:ea typeface="微软雅黑" charset="0"/>
                <a:cs typeface="Times New Roman Regular" panose="02020603050405020304" charset="0"/>
                <a:sym typeface="+mn-ea"/>
              </a:rPr>
              <a:t>交叉</a:t>
            </a:r>
            <a:r>
              <a:rPr lang="zh-CN" altLang="en-US" sz="4000" dirty="0">
                <a:solidFill>
                  <a:srgbClr val="1353A2"/>
                </a:solidFill>
                <a:latin typeface="Times New Roman Regular" panose="02020603050405020304" charset="0"/>
                <a:ea typeface="微软雅黑" charset="0"/>
                <a:cs typeface="Times New Roman Regular" panose="02020603050405020304" charset="0"/>
                <a:sym typeface="+mn-ea"/>
              </a:rPr>
              <a:t>验证</a:t>
            </a:r>
            <a:endParaRPr lang="zh-CN" altLang="en-US" sz="4000" dirty="0">
              <a:solidFill>
                <a:srgbClr val="1353A2"/>
              </a:solidFill>
              <a:latin typeface="Times New Roman Regular" panose="02020603050405020304" charset="0"/>
              <a:ea typeface="微软雅黑" charset="0"/>
              <a:cs typeface="Times New Roman Regular" panose="02020603050405020304" charset="0"/>
              <a:sym typeface="+mn-ea"/>
            </a:endParaRPr>
          </a:p>
        </p:txBody>
      </p:sp>
      <p:sp>
        <p:nvSpPr>
          <p:cNvPr id="6" name="文本占位符 3"/>
          <p:cNvSpPr txBox="1"/>
          <p:nvPr/>
        </p:nvSpPr>
        <p:spPr bwMode="auto">
          <a:xfrm>
            <a:off x="731176" y="1669415"/>
            <a:ext cx="10814118" cy="1448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indent="0"/>
            <a:r>
              <a:rPr lang="zh-CN" altLang="en-US" sz="2400" dirty="0" smtClean="0">
                <a:hlinkClick r:id="rId1" action="ppaction://hlinkfile"/>
              </a:rPr>
              <a:t>调用</a:t>
            </a:r>
            <a:r>
              <a:rPr lang="en-US" altLang="zh-CN" sz="2400" dirty="0" err="1">
                <a:sym typeface="+mn-ea"/>
                <a:hlinkClick r:id="rId1" action="ppaction://hlinkfile"/>
              </a:rPr>
              <a:t>sklearn.model_selection</a:t>
            </a:r>
            <a:r>
              <a:rPr lang="zh-CN" altLang="en-US" sz="2400" dirty="0" smtClean="0">
                <a:hlinkClick r:id="rId1" action="ppaction://hlinkfile"/>
              </a:rPr>
              <a:t>库下的</a:t>
            </a:r>
            <a:r>
              <a:rPr lang="en-US" altLang="zh-CN" sz="2400" dirty="0" smtClean="0">
                <a:hlinkClick r:id="rId1" action="ppaction://hlinkfile"/>
              </a:rPr>
              <a:t>KFold</a:t>
            </a:r>
            <a:endParaRPr lang="en-US" altLang="zh-CN" sz="2400" dirty="0" smtClean="0"/>
          </a:p>
          <a:p>
            <a:pPr indent="457200">
              <a:lnSpc>
                <a:spcPct val="100000"/>
              </a:lnSpc>
            </a:pPr>
            <a:endParaRPr lang="en-US" altLang="zh-CN" sz="2000" dirty="0"/>
          </a:p>
        </p:txBody>
      </p:sp>
      <p:grpSp>
        <p:nvGrpSpPr>
          <p:cNvPr id="27" name="组合 26"/>
          <p:cNvGrpSpPr/>
          <p:nvPr/>
        </p:nvGrpSpPr>
        <p:grpSpPr>
          <a:xfrm>
            <a:off x="2080817" y="2599676"/>
            <a:ext cx="5713292" cy="626146"/>
            <a:chOff x="1107232" y="3522977"/>
            <a:chExt cx="5713292" cy="626146"/>
          </a:xfrm>
        </p:grpSpPr>
        <p:sp>
          <p:nvSpPr>
            <p:cNvPr id="28" name="文本占位符 3"/>
            <p:cNvSpPr txBox="1"/>
            <p:nvPr/>
          </p:nvSpPr>
          <p:spPr bwMode="auto">
            <a:xfrm>
              <a:off x="1107232" y="3639547"/>
              <a:ext cx="5713292" cy="47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0">
                <a:lnSpc>
                  <a:spcPct val="100000"/>
                </a:lnSpc>
              </a:pPr>
              <a:r>
                <a:rPr lang="en-US" altLang="zh-CN" sz="2000" b="0" dirty="0">
                  <a:sym typeface="+mn-ea"/>
                </a:rPr>
                <a:t>from sklearn.model_selection import KFold</a:t>
              </a:r>
              <a:endParaRPr lang="en-US" altLang="zh-CN" sz="2000" b="0" dirty="0">
                <a:sym typeface="+mn-ea"/>
              </a:endParaRPr>
            </a:p>
          </p:txBody>
        </p:sp>
        <p:sp>
          <p:nvSpPr>
            <p:cNvPr id="29" name="矩形 28"/>
            <p:cNvSpPr/>
            <p:nvPr/>
          </p:nvSpPr>
          <p:spPr>
            <a:xfrm>
              <a:off x="1107232" y="3522977"/>
              <a:ext cx="5713292" cy="626146"/>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占位符 3"/>
          <p:cNvSpPr txBox="1"/>
          <p:nvPr/>
        </p:nvSpPr>
        <p:spPr bwMode="auto">
          <a:xfrm>
            <a:off x="-53340" y="4999355"/>
            <a:ext cx="2134235" cy="970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0">
              <a:lnSpc>
                <a:spcPct val="100000"/>
              </a:lnSpc>
            </a:pPr>
            <a:r>
              <a:rPr lang="zh-CN" altLang="en-US" sz="2000" dirty="0" smtClean="0">
                <a:latin typeface="+mn-ea"/>
              </a:rPr>
              <a:t>遍历分割</a:t>
            </a:r>
            <a:r>
              <a:rPr lang="zh-CN" altLang="en-US" sz="2000" dirty="0" smtClean="0">
                <a:latin typeface="+mn-ea"/>
              </a:rPr>
              <a:t>结果：</a:t>
            </a:r>
            <a:endParaRPr lang="zh-CN" altLang="en-US" sz="2000" dirty="0">
              <a:latin typeface="+mn-ea"/>
            </a:endParaRPr>
          </a:p>
        </p:txBody>
      </p:sp>
      <p:grpSp>
        <p:nvGrpSpPr>
          <p:cNvPr id="31" name="组合 30"/>
          <p:cNvGrpSpPr/>
          <p:nvPr/>
        </p:nvGrpSpPr>
        <p:grpSpPr>
          <a:xfrm>
            <a:off x="2080816" y="3736198"/>
            <a:ext cx="5880735" cy="475615"/>
            <a:chOff x="2080816" y="4437873"/>
            <a:chExt cx="5880735" cy="475615"/>
          </a:xfrm>
        </p:grpSpPr>
        <p:sp>
          <p:nvSpPr>
            <p:cNvPr id="32" name="矩形 31"/>
            <p:cNvSpPr/>
            <p:nvPr/>
          </p:nvSpPr>
          <p:spPr>
            <a:xfrm>
              <a:off x="2080816" y="4491848"/>
              <a:ext cx="5880735" cy="398780"/>
            </a:xfrm>
            <a:prstGeom prst="rect">
              <a:avLst/>
            </a:prstGeom>
          </p:spPr>
          <p:txBody>
            <a:bodyPr wrap="square">
              <a:spAutoFit/>
            </a:bodyPr>
            <a:lstStyle/>
            <a:p>
              <a:pPr>
                <a:spcBef>
                  <a:spcPts val="1000"/>
                </a:spcBef>
              </a:pPr>
              <a:r>
                <a:rPr lang="en-US" altLang="zh-CN" sz="2000" dirty="0"/>
                <a:t>kf=KFold(n_splits=2</a:t>
              </a:r>
              <a:r>
                <a:rPr lang="zh-CN" altLang="en-US" sz="2000" dirty="0"/>
                <a:t>，</a:t>
              </a:r>
              <a:r>
                <a:rPr lang="en-US" altLang="zh-CN" sz="2000" dirty="0"/>
                <a:t>shuffle=False)</a:t>
              </a:r>
              <a:endParaRPr lang="en-US" altLang="zh-CN" sz="2000" dirty="0"/>
            </a:p>
          </p:txBody>
        </p:sp>
        <p:sp>
          <p:nvSpPr>
            <p:cNvPr id="33" name="矩形 32"/>
            <p:cNvSpPr/>
            <p:nvPr/>
          </p:nvSpPr>
          <p:spPr>
            <a:xfrm>
              <a:off x="2080816" y="4437873"/>
              <a:ext cx="5880735" cy="475615"/>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2080895" y="4872355"/>
            <a:ext cx="7498715" cy="1006475"/>
            <a:chOff x="2080817" y="5654456"/>
            <a:chExt cx="7929880" cy="1006475"/>
          </a:xfrm>
        </p:grpSpPr>
        <p:sp>
          <p:nvSpPr>
            <p:cNvPr id="35" name="矩形 34"/>
            <p:cNvSpPr/>
            <p:nvPr/>
          </p:nvSpPr>
          <p:spPr>
            <a:xfrm>
              <a:off x="2080817" y="5715416"/>
              <a:ext cx="7847330" cy="835025"/>
            </a:xfrm>
            <a:prstGeom prst="rect">
              <a:avLst/>
            </a:prstGeom>
          </p:spPr>
          <p:txBody>
            <a:bodyPr wrap="square">
              <a:spAutoFit/>
            </a:bodyPr>
            <a:lstStyle/>
            <a:p>
              <a:pPr>
                <a:spcBef>
                  <a:spcPts val="1000"/>
                </a:spcBef>
              </a:pPr>
              <a:r>
                <a:rPr lang="en-US" altLang="zh-CN" sz="2000">
                  <a:latin typeface="+mn-lt"/>
                  <a:ea typeface="+mn-ea"/>
                </a:rPr>
                <a:t>for train_index,test_index in kf.split(X):</a:t>
              </a:r>
              <a:endParaRPr lang="en-US" altLang="zh-CN" sz="2000">
                <a:latin typeface="+mn-lt"/>
                <a:ea typeface="+mn-ea"/>
              </a:endParaRPr>
            </a:p>
            <a:p>
              <a:pPr>
                <a:spcBef>
                  <a:spcPts val="1000"/>
                </a:spcBef>
              </a:pPr>
              <a:r>
                <a:rPr lang="en-US" altLang="zh-CN" sz="2000">
                  <a:latin typeface="+mn-lt"/>
                  <a:ea typeface="+mn-ea"/>
                </a:rPr>
                <a:t>   print("训练集索引:", train_index, "验证集索引:", test_index)</a:t>
              </a:r>
              <a:endParaRPr lang="en-US" altLang="zh-CN" sz="2000">
                <a:latin typeface="+mn-lt"/>
                <a:ea typeface="+mn-ea"/>
              </a:endParaRPr>
            </a:p>
          </p:txBody>
        </p:sp>
        <p:sp>
          <p:nvSpPr>
            <p:cNvPr id="36" name="矩形 35"/>
            <p:cNvSpPr/>
            <p:nvPr/>
          </p:nvSpPr>
          <p:spPr>
            <a:xfrm>
              <a:off x="2080817" y="5654456"/>
              <a:ext cx="7929880" cy="1006475"/>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占位符 3"/>
          <p:cNvSpPr txBox="1"/>
          <p:nvPr/>
        </p:nvSpPr>
        <p:spPr bwMode="auto">
          <a:xfrm>
            <a:off x="259840" y="2709550"/>
            <a:ext cx="1694783" cy="418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457200">
              <a:lnSpc>
                <a:spcPct val="100000"/>
              </a:lnSpc>
            </a:pPr>
            <a:r>
              <a:rPr lang="zh-CN" altLang="en-US" sz="2000" dirty="0">
                <a:latin typeface="+mn-ea"/>
              </a:rPr>
              <a:t>导</a:t>
            </a:r>
            <a:r>
              <a:rPr lang="zh-CN" altLang="en-US" sz="2000" dirty="0" smtClean="0">
                <a:latin typeface="+mn-ea"/>
              </a:rPr>
              <a:t>入库：</a:t>
            </a:r>
            <a:endParaRPr lang="en-US" altLang="zh-CN" sz="2000" b="0" dirty="0" smtClean="0"/>
          </a:p>
        </p:txBody>
      </p:sp>
      <p:sp>
        <p:nvSpPr>
          <p:cNvPr id="7" name="文本占位符 3"/>
          <p:cNvSpPr txBox="1"/>
          <p:nvPr/>
        </p:nvSpPr>
        <p:spPr bwMode="auto">
          <a:xfrm>
            <a:off x="-293370" y="3775710"/>
            <a:ext cx="2374265" cy="418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457200">
              <a:lnSpc>
                <a:spcPct val="100000"/>
              </a:lnSpc>
            </a:pPr>
            <a:r>
              <a:rPr lang="zh-CN" altLang="en-US" sz="2000" dirty="0" smtClean="0">
                <a:latin typeface="+mn-ea"/>
              </a:rPr>
              <a:t>定义分割</a:t>
            </a:r>
            <a:r>
              <a:rPr lang="zh-CN" altLang="en-US" sz="2000" dirty="0" smtClean="0">
                <a:latin typeface="+mn-ea"/>
              </a:rPr>
              <a:t>器：</a:t>
            </a:r>
            <a:endParaRPr lang="zh-CN" altLang="en-US" sz="2000" dirty="0">
              <a:latin typeface="+mn-ea"/>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交叉</a:t>
            </a:r>
            <a:r>
              <a:rPr lang="zh-CN" altLang="en-US" sz="4000" dirty="0">
                <a:solidFill>
                  <a:srgbClr val="1353A2"/>
                </a:solidFill>
                <a:cs typeface="+mn-cs"/>
                <a:sym typeface="+mn-ea"/>
              </a:rPr>
              <a:t>验证</a:t>
            </a:r>
            <a:endParaRPr lang="zh-CN" altLang="en-US" sz="4000" dirty="0">
              <a:solidFill>
                <a:srgbClr val="1353A2"/>
              </a:solidFill>
              <a:cs typeface="+mn-cs"/>
              <a:sym typeface="+mn-ea"/>
            </a:endParaRPr>
          </a:p>
        </p:txBody>
      </p:sp>
      <p:pic>
        <p:nvPicPr>
          <p:cNvPr id="18" name="图片 3"/>
          <p:cNvPicPr>
            <a:picLocks noChangeAspect="1" noChangeArrowheads="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628404" y="3417756"/>
            <a:ext cx="2884578" cy="305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矩形 17"/>
          <p:cNvSpPr>
            <a:spLocks noChangeArrowheads="1"/>
          </p:cNvSpPr>
          <p:nvPr>
            <p:custDataLst>
              <p:tags r:id="rId3"/>
            </p:custDataLst>
          </p:nvPr>
        </p:nvSpPr>
        <p:spPr bwMode="auto">
          <a:xfrm>
            <a:off x="4243070" y="2042795"/>
            <a:ext cx="7771765" cy="3507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p>
            <a:pPr>
              <a:lnSpc>
                <a:spcPct val="150000"/>
              </a:lnSpc>
            </a:pPr>
            <a:r>
              <a:rPr lang="zh-CN" altLang="en-US" sz="4800" b="1" dirty="0">
                <a:solidFill>
                  <a:srgbClr val="FF0000"/>
                </a:solidFill>
                <a:latin typeface="微软雅黑" panose="020B0503020204020204" pitchFamily="34" charset="-122"/>
                <a:ea typeface="微软雅黑" panose="020B0503020204020204" pitchFamily="34" charset="-122"/>
              </a:rPr>
              <a:t>思</a:t>
            </a:r>
            <a:r>
              <a:rPr lang="zh-CN" altLang="en-US" sz="4800" b="1" dirty="0" smtClean="0">
                <a:solidFill>
                  <a:srgbClr val="FF0000"/>
                </a:solidFill>
                <a:latin typeface="微软雅黑" panose="020B0503020204020204" pitchFamily="34" charset="-122"/>
                <a:ea typeface="微软雅黑" panose="020B0503020204020204" pitchFamily="34" charset="-122"/>
              </a:rPr>
              <a:t>考</a:t>
            </a:r>
            <a:r>
              <a:rPr lang="zh-CN" altLang="en-US" sz="4800" b="1" dirty="0">
                <a:solidFill>
                  <a:srgbClr val="FF0000"/>
                </a:solidFill>
                <a:latin typeface="微软雅黑" panose="020B0503020204020204" pitchFamily="34" charset="-122"/>
                <a:ea typeface="微软雅黑" panose="020B0503020204020204" pitchFamily="34" charset="-122"/>
              </a:rPr>
              <a:t>：</a:t>
            </a:r>
            <a:endParaRPr lang="zh-CN" altLang="en-US" sz="4800" b="1" dirty="0">
              <a:solidFill>
                <a:srgbClr val="FF0000"/>
              </a:solidFill>
              <a:latin typeface="微软雅黑" panose="020B0503020204020204" pitchFamily="34" charset="-122"/>
              <a:ea typeface="微软雅黑" panose="020B0503020204020204" pitchFamily="34" charset="-122"/>
            </a:endParaRPr>
          </a:p>
          <a:p>
            <a:pPr>
              <a:lnSpc>
                <a:spcPts val="6000"/>
              </a:lnSpc>
              <a:spcBef>
                <a:spcPts val="0"/>
              </a:spcBef>
            </a:pPr>
            <a:r>
              <a:rPr lang="zh-CN" sz="4200" dirty="0" smtClean="0">
                <a:solidFill>
                  <a:srgbClr val="1353A2"/>
                </a:solidFill>
                <a:latin typeface="微软雅黑" panose="020B0503020204020204" pitchFamily="34" charset="-122"/>
                <a:ea typeface="微软雅黑" panose="020B0503020204020204" pitchFamily="34" charset="-122"/>
              </a:rPr>
              <a:t>交叉验证只是让被评估的模型更加准确可信，那么怎么选择或者调优参数呢？</a:t>
            </a:r>
            <a:endParaRPr lang="zh-CN" sz="4200" dirty="0" smtClean="0">
              <a:solidFill>
                <a:srgbClr val="1353A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
          <p:cNvSpPr txBox="1"/>
          <p:nvPr/>
        </p:nvSpPr>
        <p:spPr>
          <a:xfrm>
            <a:off x="2494666" y="325656"/>
            <a:ext cx="2983896" cy="707886"/>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buFontTx/>
              <a:buNone/>
              <a:defRPr/>
            </a:pPr>
            <a:r>
              <a:rPr lang="zh-CN" altLang="en-US" sz="4000" dirty="0">
                <a:solidFill>
                  <a:srgbClr val="1353A2"/>
                </a:solidFill>
                <a:latin typeface="微软雅黑" panose="020B0503020204020204" pitchFamily="34" charset="-122"/>
                <a:ea typeface="微软雅黑" panose="020B0503020204020204" pitchFamily="34" charset="-122"/>
              </a:rPr>
              <a:t>过渡页</a:t>
            </a:r>
            <a:endParaRPr lang="zh-CN" altLang="en-US" sz="4000" dirty="0">
              <a:solidFill>
                <a:srgbClr val="1353A2"/>
              </a:solidFill>
              <a:latin typeface="微软雅黑" panose="020B0503020204020204" pitchFamily="34" charset="-122"/>
              <a:ea typeface="微软雅黑" panose="020B0503020204020204" pitchFamily="34" charset="-122"/>
            </a:endParaRPr>
          </a:p>
        </p:txBody>
      </p:sp>
      <p:pic>
        <p:nvPicPr>
          <p:cNvPr id="11266" name="图片 1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87425" y="1658938"/>
            <a:ext cx="31575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9" name="TextBox 6"/>
          <p:cNvSpPr txBox="1">
            <a:spLocks noChangeArrowheads="1"/>
          </p:cNvSpPr>
          <p:nvPr/>
        </p:nvSpPr>
        <p:spPr bwMode="auto">
          <a:xfrm>
            <a:off x="5181600" y="1658779"/>
            <a:ext cx="39401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01    P i p e l i n e </a:t>
            </a:r>
            <a:r>
              <a:rPr lang="zh-CN" altLang="en-US" sz="2800" dirty="0">
                <a:solidFill>
                  <a:srgbClr val="595959"/>
                </a:solidFill>
                <a:latin typeface="Impact" panose="020B0806030902050204" pitchFamily="34" charset="0"/>
                <a:ea typeface="微软雅黑" panose="020B0503020204020204" pitchFamily="34" charset="-122"/>
              </a:rPr>
              <a:t>概述</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0" name="TextBox 10"/>
          <p:cNvSpPr txBox="1">
            <a:spLocks noChangeArrowheads="1"/>
          </p:cNvSpPr>
          <p:nvPr/>
        </p:nvSpPr>
        <p:spPr bwMode="auto">
          <a:xfrm>
            <a:off x="5181600" y="2412843"/>
            <a:ext cx="46069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02   </a:t>
            </a:r>
            <a:r>
              <a:rPr lang="zh-CN" altLang="en-US" sz="2800" dirty="0">
                <a:solidFill>
                  <a:srgbClr val="595959"/>
                </a:solidFill>
                <a:latin typeface="Impact" panose="020B0806030902050204" pitchFamily="34" charset="0"/>
                <a:ea typeface="微软雅黑" panose="020B0503020204020204" pitchFamily="34" charset="-122"/>
              </a:rPr>
              <a:t>交叉</a:t>
            </a:r>
            <a:r>
              <a:rPr lang="zh-CN" altLang="en-US" sz="2800" dirty="0">
                <a:solidFill>
                  <a:srgbClr val="595959"/>
                </a:solidFill>
                <a:latin typeface="Impact" panose="020B0806030902050204" pitchFamily="34" charset="0"/>
                <a:ea typeface="微软雅黑" panose="020B0503020204020204" pitchFamily="34" charset="-122"/>
              </a:rPr>
              <a:t>验证</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1" name="TextBox 11"/>
          <p:cNvSpPr txBox="1">
            <a:spLocks noChangeArrowheads="1"/>
          </p:cNvSpPr>
          <p:nvPr/>
        </p:nvSpPr>
        <p:spPr bwMode="auto">
          <a:xfrm>
            <a:off x="5181600" y="4114483"/>
            <a:ext cx="491648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04   </a:t>
            </a:r>
            <a:r>
              <a:rPr lang="zh-CN" altLang="en-US" sz="2800" dirty="0">
                <a:solidFill>
                  <a:srgbClr val="595959"/>
                </a:solidFill>
                <a:latin typeface="Impact" panose="020B0806030902050204" pitchFamily="34" charset="0"/>
                <a:ea typeface="微软雅黑" panose="020B0503020204020204" pitchFamily="34" charset="-122"/>
              </a:rPr>
              <a:t>网格搜索</a:t>
            </a:r>
            <a:endParaRPr lang="zh-CN" altLang="en-US" sz="2800" dirty="0">
              <a:solidFill>
                <a:srgbClr val="595959"/>
              </a:solidFill>
              <a:latin typeface="Impact" panose="020B0806030902050204" pitchFamily="34" charset="0"/>
              <a:ea typeface="微软雅黑" panose="020B0503020204020204" pitchFamily="34" charset="-122"/>
            </a:endParaRPr>
          </a:p>
        </p:txBody>
      </p:sp>
      <p:grpSp>
        <p:nvGrpSpPr>
          <p:cNvPr id="3" name="组合 2"/>
          <p:cNvGrpSpPr/>
          <p:nvPr/>
        </p:nvGrpSpPr>
        <p:grpSpPr>
          <a:xfrm>
            <a:off x="4871085" y="3100070"/>
            <a:ext cx="5621655" cy="647700"/>
            <a:chOff x="7915" y="7533"/>
            <a:chExt cx="8853" cy="1020"/>
          </a:xfrm>
        </p:grpSpPr>
        <p:sp>
          <p:nvSpPr>
            <p:cNvPr id="8" name="对角圆角矩形 7"/>
            <p:cNvSpPr/>
            <p:nvPr/>
          </p:nvSpPr>
          <p:spPr>
            <a:xfrm>
              <a:off x="7915" y="7533"/>
              <a:ext cx="8233" cy="1020"/>
            </a:xfrm>
            <a:prstGeom prst="round2DiagRect">
              <a:avLst>
                <a:gd name="adj1" fmla="val 20943"/>
                <a:gd name="adj2" fmla="val 0"/>
              </a:avLst>
            </a:prstGeom>
            <a:solidFill>
              <a:srgbClr val="1353A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buFontTx/>
                <a:buNone/>
                <a:defRPr/>
              </a:pPr>
              <a:endParaRPr lang="zh-CN" altLang="en-US" sz="1800"/>
            </a:p>
          </p:txBody>
        </p:sp>
        <p:sp>
          <p:nvSpPr>
            <p:cNvPr id="9222" name="TextBox 11"/>
            <p:cNvSpPr txBox="1">
              <a:spLocks noChangeArrowheads="1"/>
            </p:cNvSpPr>
            <p:nvPr/>
          </p:nvSpPr>
          <p:spPr bwMode="auto">
            <a:xfrm>
              <a:off x="8405" y="7726"/>
              <a:ext cx="8363" cy="6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chemeClr val="bg1"/>
                  </a:solidFill>
                  <a:latin typeface="Impact" panose="020B0806030902050204" pitchFamily="34" charset="0"/>
                  <a:ea typeface="微软雅黑" panose="020B0503020204020204" pitchFamily="34" charset="-122"/>
                </a:rPr>
                <a:t>03   </a:t>
              </a:r>
              <a:r>
                <a:rPr lang="zh-CN" altLang="en-US" sz="2800" dirty="0">
                  <a:solidFill>
                    <a:schemeClr val="bg1"/>
                  </a:solidFill>
                  <a:latin typeface="Impact" panose="020B0806030902050204" pitchFamily="34" charset="0"/>
                  <a:ea typeface="微软雅黑" panose="020B0503020204020204" pitchFamily="34" charset="-122"/>
                </a:rPr>
                <a:t>超参数</a:t>
              </a:r>
              <a:r>
                <a:rPr lang="zh-CN" altLang="en-US" sz="2800" dirty="0">
                  <a:solidFill>
                    <a:schemeClr val="bg1"/>
                  </a:solidFill>
                  <a:latin typeface="Impact" panose="020B0806030902050204" pitchFamily="34" charset="0"/>
                  <a:ea typeface="微软雅黑" panose="020B0503020204020204" pitchFamily="34" charset="-122"/>
                </a:rPr>
                <a:t>优化</a:t>
              </a:r>
              <a:endParaRPr lang="zh-CN" altLang="en-US" sz="2800" dirty="0">
                <a:solidFill>
                  <a:schemeClr val="bg1"/>
                </a:solidFill>
                <a:latin typeface="Impact" panose="020B0806030902050204" pitchFamily="34" charset="0"/>
                <a:ea typeface="微软雅黑" panose="020B0503020204020204" pitchFamily="34" charset="-122"/>
              </a:endParaRPr>
            </a:p>
          </p:txBody>
        </p:sp>
      </p:gr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超参数</a:t>
            </a:r>
            <a:r>
              <a:rPr lang="zh-CN" altLang="en-US" sz="4000" dirty="0">
                <a:solidFill>
                  <a:srgbClr val="1353A2"/>
                </a:solidFill>
                <a:cs typeface="+mn-cs"/>
                <a:sym typeface="+mn-ea"/>
              </a:rPr>
              <a:t>优化</a:t>
            </a:r>
            <a:endParaRPr lang="zh-CN" altLang="en-US" sz="4000" dirty="0">
              <a:solidFill>
                <a:srgbClr val="1353A2"/>
              </a:solidFill>
              <a:cs typeface="+mn-cs"/>
              <a:sym typeface="+mn-ea"/>
            </a:endParaRPr>
          </a:p>
        </p:txBody>
      </p:sp>
      <p:sp>
        <p:nvSpPr>
          <p:cNvPr id="2" name="文本框 1"/>
          <p:cNvSpPr txBox="1"/>
          <p:nvPr/>
        </p:nvSpPr>
        <p:spPr>
          <a:xfrm>
            <a:off x="1595755" y="1252220"/>
            <a:ext cx="9554845" cy="489521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sz="2600" dirty="0">
                <a:latin typeface="微软雅黑" charset="0"/>
                <a:ea typeface="微软雅黑" charset="0"/>
                <a:cs typeface="Arial" panose="020B0704020202020204" pitchFamily="34" charset="0"/>
                <a:sym typeface="+mn-ea"/>
              </a:rPr>
              <a:t>在神经网络中，除了可学习的参数之外，还存在很多</a:t>
            </a:r>
            <a:r>
              <a:rPr sz="2600" dirty="0">
                <a:solidFill>
                  <a:srgbClr val="FF0000"/>
                </a:solidFill>
                <a:latin typeface="微软雅黑" charset="0"/>
                <a:ea typeface="微软雅黑" charset="0"/>
                <a:cs typeface="Arial" panose="020B0704020202020204" pitchFamily="34" charset="0"/>
                <a:sym typeface="+mn-ea"/>
              </a:rPr>
              <a:t>超参数</a:t>
            </a:r>
            <a:r>
              <a:rPr lang="zh-CN" sz="2600" dirty="0">
                <a:latin typeface="微软雅黑" charset="0"/>
                <a:ea typeface="微软雅黑" charset="0"/>
                <a:cs typeface="Arial" panose="020B0704020202020204" pitchFamily="34" charset="0"/>
                <a:sym typeface="+mn-ea"/>
              </a:rPr>
              <a:t>。</a:t>
            </a:r>
            <a:r>
              <a:rPr sz="2600" dirty="0">
                <a:latin typeface="微软雅黑" charset="0"/>
                <a:ea typeface="微软雅黑" charset="0"/>
                <a:cs typeface="Arial" panose="020B0704020202020204" pitchFamily="34" charset="0"/>
                <a:sym typeface="+mn-ea"/>
              </a:rPr>
              <a:t>这些超参数对网络性能的影响也很大．不同的机器学习任务往往需要不同的超参数</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a:p>
            <a:pPr marL="457200" indent="-457200" eaLnBrk="1" latinLnBrk="0" hangingPunct="1">
              <a:lnSpc>
                <a:spcPct val="150000"/>
              </a:lnSpc>
              <a:buFont typeface="Wingdings" panose="05000000000000000000" charset="0"/>
              <a:buChar char=""/>
            </a:pPr>
            <a:endParaRPr lang="zh-CN" sz="2600" dirty="0">
              <a:solidFill>
                <a:prstClr val="black">
                  <a:lumMod val="85000"/>
                  <a:lumOff val="15000"/>
                </a:prstClr>
              </a:solidFill>
              <a:latin typeface="微软雅黑" charset="0"/>
              <a:ea typeface="微软雅黑" charset="0"/>
              <a:cs typeface="Arial" panose="020B0704020202020204" pitchFamily="34" charset="0"/>
              <a:sym typeface="+mn-ea"/>
            </a:endParaRPr>
          </a:p>
          <a:p>
            <a:pPr marL="457200" indent="-457200" eaLnBrk="1" latinLnBrk="0" hangingPunct="1">
              <a:lnSpc>
                <a:spcPct val="150000"/>
              </a:lnSpc>
              <a:buFont typeface="Wingdings" panose="05000000000000000000" charset="0"/>
              <a:buChar char=""/>
            </a:pPr>
            <a:r>
              <a:rPr lang="zh-CN" sz="2600" dirty="0">
                <a:solidFill>
                  <a:prstClr val="black">
                    <a:lumMod val="85000"/>
                    <a:lumOff val="15000"/>
                  </a:prstClr>
                </a:solidFill>
                <a:latin typeface="微软雅黑" charset="0"/>
                <a:ea typeface="微软雅黑" charset="0"/>
                <a:cs typeface="Arial" panose="020B0704020202020204" pitchFamily="34" charset="0"/>
                <a:sym typeface="+mn-ea"/>
              </a:rPr>
              <a:t>在机器学习的上下文中，超参数是在</a:t>
            </a:r>
            <a:r>
              <a:rPr lang="zh-CN" sz="2600" u="sng" dirty="0">
                <a:solidFill>
                  <a:prstClr val="black">
                    <a:lumMod val="85000"/>
                    <a:lumOff val="15000"/>
                  </a:prstClr>
                </a:solidFill>
                <a:latin typeface="微软雅黑" charset="0"/>
                <a:ea typeface="微软雅黑" charset="0"/>
                <a:cs typeface="Arial" panose="020B0704020202020204" pitchFamily="34" charset="0"/>
                <a:sym typeface="+mn-ea"/>
              </a:rPr>
              <a:t>开始学习过程之前</a:t>
            </a:r>
            <a:r>
              <a:rPr lang="zh-CN" sz="2600" dirty="0">
                <a:solidFill>
                  <a:prstClr val="black">
                    <a:lumMod val="85000"/>
                    <a:lumOff val="15000"/>
                  </a:prstClr>
                </a:solidFill>
                <a:latin typeface="微软雅黑" charset="0"/>
                <a:ea typeface="微软雅黑" charset="0"/>
                <a:cs typeface="Arial" panose="020B0704020202020204" pitchFamily="34" charset="0"/>
                <a:sym typeface="+mn-ea"/>
              </a:rPr>
              <a:t>设置值的参数，而不是通过训练得到的参数数据。通常情况下，需要对超参数进行优化，选择一组最优超参数，以提高学习的性能和效果。</a:t>
            </a:r>
            <a:endParaRPr lang="zh-CN" sz="2600" dirty="0">
              <a:solidFill>
                <a:prstClr val="black">
                  <a:lumMod val="85000"/>
                  <a:lumOff val="15000"/>
                </a:prstClr>
              </a:solidFill>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超参数</a:t>
            </a:r>
            <a:r>
              <a:rPr lang="zh-CN" altLang="en-US" sz="4000" dirty="0">
                <a:solidFill>
                  <a:srgbClr val="1353A2"/>
                </a:solidFill>
                <a:cs typeface="+mn-cs"/>
                <a:sym typeface="+mn-ea"/>
              </a:rPr>
              <a:t>优化</a:t>
            </a:r>
            <a:endParaRPr lang="zh-CN" altLang="en-US" sz="4000" dirty="0">
              <a:solidFill>
                <a:srgbClr val="1353A2"/>
              </a:solidFill>
              <a:cs typeface="+mn-cs"/>
              <a:sym typeface="+mn-ea"/>
            </a:endParaRPr>
          </a:p>
        </p:txBody>
      </p:sp>
      <p:sp>
        <p:nvSpPr>
          <p:cNvPr id="7" name="Text Box 3"/>
          <p:cNvSpPr txBox="1">
            <a:spLocks noChangeArrowheads="1"/>
          </p:cNvSpPr>
          <p:nvPr/>
        </p:nvSpPr>
        <p:spPr bwMode="auto">
          <a:xfrm>
            <a:off x="1595755" y="2221230"/>
            <a:ext cx="9335770" cy="3878580"/>
          </a:xfrm>
          <a:prstGeom prst="rect">
            <a:avLst/>
          </a:prstGeom>
          <a:noFill/>
          <a:ln w="9525">
            <a:noFill/>
            <a:round/>
          </a:ln>
        </p:spPr>
        <p:txBody>
          <a:bodyPr lIns="68580" tIns="34290" rIns="68580" bIns="34290"/>
          <a:p>
            <a:pPr marL="377190" lvl="2" indent="0" eaLnBrk="1" hangingPunct="1">
              <a:lnSpc>
                <a:spcPct val="150000"/>
              </a:lnSpc>
              <a:spcBef>
                <a:spcPts val="750"/>
              </a:spcBef>
              <a:buClr>
                <a:srgbClr val="336699"/>
              </a:buClr>
              <a:buFont typeface="Arial" panose="020B0704020202020204" pitchFamily="34" charset="0"/>
              <a:buNone/>
            </a:pPr>
            <a:r>
              <a:rPr sz="2600" dirty="0">
                <a:latin typeface="微软雅黑" charset="0"/>
                <a:ea typeface="微软雅黑" charset="0"/>
                <a:cs typeface="微软雅黑" charset="0"/>
                <a:sym typeface="+mn-ea"/>
              </a:rPr>
              <a:t>（1）</a:t>
            </a:r>
            <a:r>
              <a:rPr sz="2600" dirty="0">
                <a:solidFill>
                  <a:schemeClr val="accent1">
                    <a:lumMod val="75000"/>
                  </a:schemeClr>
                </a:solidFill>
                <a:latin typeface="微软雅黑" charset="0"/>
                <a:ea typeface="微软雅黑" charset="0"/>
                <a:cs typeface="微软雅黑" charset="0"/>
                <a:sym typeface="+mn-ea"/>
              </a:rPr>
              <a:t> 网络</a:t>
            </a:r>
            <a:r>
              <a:rPr lang="zh-CN" sz="2600" dirty="0">
                <a:solidFill>
                  <a:schemeClr val="accent1">
                    <a:lumMod val="75000"/>
                  </a:schemeClr>
                </a:solidFill>
                <a:latin typeface="微软雅黑" charset="0"/>
                <a:ea typeface="微软雅黑" charset="0"/>
                <a:cs typeface="微软雅黑" charset="0"/>
                <a:sym typeface="+mn-ea"/>
              </a:rPr>
              <a:t>参数</a:t>
            </a:r>
            <a:r>
              <a:rPr lang="zh-CN" sz="2600" dirty="0">
                <a:latin typeface="微软雅黑" charset="0"/>
                <a:ea typeface="微软雅黑" charset="0"/>
                <a:cs typeface="微软雅黑" charset="0"/>
                <a:sym typeface="+mn-ea"/>
              </a:rPr>
              <a:t>：</a:t>
            </a:r>
            <a:r>
              <a:rPr sz="2600" dirty="0">
                <a:latin typeface="微软雅黑" charset="0"/>
                <a:ea typeface="微软雅黑" charset="0"/>
                <a:cs typeface="微软雅黑" charset="0"/>
                <a:sym typeface="+mn-ea"/>
              </a:rPr>
              <a:t>包括神经元之间的连接关系、层数</a:t>
            </a:r>
            <a:r>
              <a:rPr lang="zh-CN" sz="2600" dirty="0">
                <a:latin typeface="微软雅黑" charset="0"/>
                <a:ea typeface="微软雅黑" charset="0"/>
                <a:cs typeface="微软雅黑" charset="0"/>
                <a:sym typeface="+mn-ea"/>
              </a:rPr>
              <a:t>（</a:t>
            </a:r>
            <a:r>
              <a:rPr lang="zh-CN" sz="2600" dirty="0">
                <a:latin typeface="微软雅黑" charset="0"/>
                <a:ea typeface="微软雅黑" charset="0"/>
                <a:cs typeface="微软雅黑" charset="0"/>
                <a:sym typeface="+mn-ea"/>
              </a:rPr>
              <a:t>深度）</a:t>
            </a:r>
            <a:r>
              <a:rPr sz="2600" dirty="0">
                <a:latin typeface="微软雅黑" charset="0"/>
                <a:ea typeface="微软雅黑" charset="0"/>
                <a:cs typeface="微软雅黑" charset="0"/>
                <a:sym typeface="+mn-ea"/>
              </a:rPr>
              <a:t>、每层的神经元数量、激活函数的类型等</a:t>
            </a:r>
            <a:r>
              <a:rPr lang="zh-CN" sz="2600" dirty="0">
                <a:latin typeface="微软雅黑" charset="0"/>
                <a:ea typeface="微软雅黑" charset="0"/>
                <a:cs typeface="微软雅黑" charset="0"/>
                <a:sym typeface="+mn-ea"/>
              </a:rPr>
              <a:t>；</a:t>
            </a:r>
            <a:endParaRPr lang="zh-CN" sz="2600" dirty="0">
              <a:latin typeface="微软雅黑" charset="0"/>
              <a:ea typeface="微软雅黑" charset="0"/>
              <a:cs typeface="微软雅黑" charset="0"/>
              <a:sym typeface="+mn-ea"/>
            </a:endParaRPr>
          </a:p>
          <a:p>
            <a:pPr marL="377190" lvl="2" indent="0" eaLnBrk="1" hangingPunct="1">
              <a:lnSpc>
                <a:spcPct val="150000"/>
              </a:lnSpc>
              <a:spcBef>
                <a:spcPts val="750"/>
              </a:spcBef>
              <a:buClr>
                <a:srgbClr val="336699"/>
              </a:buClr>
              <a:buFont typeface="Arial" panose="020B0704020202020204" pitchFamily="34" charset="0"/>
              <a:buNone/>
            </a:pPr>
            <a:r>
              <a:rPr sz="2600" dirty="0">
                <a:latin typeface="微软雅黑" charset="0"/>
                <a:ea typeface="微软雅黑" charset="0"/>
                <a:cs typeface="微软雅黑" charset="0"/>
                <a:sym typeface="+mn-ea"/>
              </a:rPr>
              <a:t>（2） </a:t>
            </a:r>
            <a:r>
              <a:rPr sz="2600" dirty="0">
                <a:solidFill>
                  <a:schemeClr val="accent1">
                    <a:lumMod val="75000"/>
                  </a:schemeClr>
                </a:solidFill>
                <a:latin typeface="微软雅黑" charset="0"/>
                <a:ea typeface="微软雅黑" charset="0"/>
                <a:cs typeface="微软雅黑" charset="0"/>
                <a:sym typeface="+mn-ea"/>
              </a:rPr>
              <a:t>优化参数</a:t>
            </a:r>
            <a:r>
              <a:rPr lang="zh-CN" sz="2600" dirty="0">
                <a:latin typeface="微软雅黑" charset="0"/>
                <a:ea typeface="微软雅黑" charset="0"/>
                <a:cs typeface="微软雅黑" charset="0"/>
                <a:sym typeface="+mn-ea"/>
              </a:rPr>
              <a:t>：一般指</a:t>
            </a:r>
            <a:r>
              <a:rPr sz="2600" dirty="0">
                <a:latin typeface="微软雅黑" charset="0"/>
                <a:ea typeface="微软雅黑" charset="0"/>
                <a:cs typeface="微软雅黑" charset="0"/>
                <a:sym typeface="+mn-ea"/>
              </a:rPr>
              <a:t>学习率</a:t>
            </a:r>
            <a:r>
              <a:rPr lang="zh-CN" sz="2600" dirty="0">
                <a:latin typeface="微软雅黑" charset="0"/>
                <a:ea typeface="微软雅黑" charset="0"/>
                <a:cs typeface="微软雅黑" charset="0"/>
                <a:sym typeface="+mn-ea"/>
              </a:rPr>
              <a:t>（</a:t>
            </a:r>
            <a:r>
              <a:rPr lang="en-US" altLang="zh-CN" sz="2600" dirty="0">
                <a:latin typeface="微软雅黑" charset="0"/>
                <a:ea typeface="微软雅黑" charset="0"/>
                <a:cs typeface="微软雅黑" charset="0"/>
                <a:sym typeface="+mn-ea"/>
              </a:rPr>
              <a:t>learning rate</a:t>
            </a:r>
            <a:r>
              <a:rPr lang="zh-CN" sz="2600" dirty="0">
                <a:latin typeface="微软雅黑" charset="0"/>
                <a:ea typeface="微软雅黑" charset="0"/>
                <a:cs typeface="微软雅黑" charset="0"/>
                <a:sym typeface="+mn-ea"/>
              </a:rPr>
              <a:t>）</a:t>
            </a:r>
            <a:r>
              <a:rPr sz="2600" dirty="0">
                <a:latin typeface="微软雅黑" charset="0"/>
                <a:ea typeface="微软雅黑" charset="0"/>
                <a:cs typeface="微软雅黑" charset="0"/>
                <a:sym typeface="+mn-ea"/>
              </a:rPr>
              <a:t>、批样本数量（batch size）、不同优化器的参数以及部分损失函数的可调参数。</a:t>
            </a:r>
            <a:endParaRPr sz="2600" dirty="0">
              <a:latin typeface="微软雅黑" charset="0"/>
              <a:ea typeface="微软雅黑" charset="0"/>
              <a:cs typeface="微软雅黑" charset="0"/>
              <a:sym typeface="+mn-ea"/>
            </a:endParaRPr>
          </a:p>
          <a:p>
            <a:pPr marL="377190" lvl="2" indent="0" eaLnBrk="1" hangingPunct="1">
              <a:lnSpc>
                <a:spcPct val="150000"/>
              </a:lnSpc>
              <a:spcBef>
                <a:spcPts val="750"/>
              </a:spcBef>
              <a:buClr>
                <a:srgbClr val="336699"/>
              </a:buClr>
              <a:buFont typeface="Arial" panose="020B0704020202020204" pitchFamily="34" charset="0"/>
              <a:buNone/>
            </a:pPr>
            <a:r>
              <a:rPr sz="2600" dirty="0">
                <a:latin typeface="微软雅黑" charset="0"/>
                <a:ea typeface="微软雅黑" charset="0"/>
                <a:cs typeface="微软雅黑" charset="0"/>
                <a:sym typeface="+mn-ea"/>
              </a:rPr>
              <a:t>（3）</a:t>
            </a:r>
            <a:r>
              <a:rPr sz="2600" dirty="0">
                <a:solidFill>
                  <a:schemeClr val="accent1">
                    <a:lumMod val="75000"/>
                  </a:schemeClr>
                </a:solidFill>
                <a:latin typeface="微软雅黑" charset="0"/>
                <a:ea typeface="微软雅黑" charset="0"/>
                <a:cs typeface="微软雅黑" charset="0"/>
                <a:sym typeface="+mn-ea"/>
              </a:rPr>
              <a:t> 正则化系数</a:t>
            </a:r>
            <a:r>
              <a:rPr lang="zh-CN" sz="2600" dirty="0">
                <a:latin typeface="微软雅黑" charset="0"/>
                <a:ea typeface="微软雅黑" charset="0"/>
                <a:cs typeface="微软雅黑" charset="0"/>
                <a:sym typeface="+mn-ea"/>
              </a:rPr>
              <a:t>：权重衰减系数，丢弃法比率（dropout）</a:t>
            </a:r>
            <a:endParaRPr lang="zh-CN" sz="2600" dirty="0">
              <a:latin typeface="微软雅黑" charset="0"/>
              <a:ea typeface="微软雅黑" charset="0"/>
              <a:cs typeface="微软雅黑" charset="0"/>
              <a:sym typeface="+mn-ea"/>
            </a:endParaRPr>
          </a:p>
        </p:txBody>
      </p:sp>
      <p:sp>
        <p:nvSpPr>
          <p:cNvPr id="2" name="文本框 1"/>
          <p:cNvSpPr txBox="1"/>
          <p:nvPr/>
        </p:nvSpPr>
        <p:spPr>
          <a:xfrm>
            <a:off x="1595755" y="1465580"/>
            <a:ext cx="9554845" cy="100266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sz="2600" dirty="0">
                <a:latin typeface="微软雅黑" charset="0"/>
                <a:ea typeface="微软雅黑" charset="0"/>
                <a:cs typeface="Arial" panose="020B0704020202020204" pitchFamily="34" charset="0"/>
                <a:sym typeface="+mn-ea"/>
              </a:rPr>
              <a:t>常见的超参数有以下三类：</a:t>
            </a:r>
            <a:endPar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linds(horizont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blinds(horizontal)">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blinds(horizontal)">
                                      <p:cBhvr>
                                        <p:cTn id="1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超参数</a:t>
            </a:r>
            <a:r>
              <a:rPr lang="zh-CN" altLang="en-US" sz="4000" dirty="0">
                <a:solidFill>
                  <a:srgbClr val="1353A2"/>
                </a:solidFill>
                <a:cs typeface="+mn-cs"/>
                <a:sym typeface="+mn-ea"/>
              </a:rPr>
              <a:t>优化</a:t>
            </a:r>
            <a:endParaRPr lang="zh-CN" altLang="en-US" sz="4000" dirty="0">
              <a:solidFill>
                <a:srgbClr val="1353A2"/>
              </a:solidFill>
              <a:cs typeface="+mn-cs"/>
              <a:sym typeface="+mn-ea"/>
            </a:endParaRPr>
          </a:p>
        </p:txBody>
      </p:sp>
      <p:sp>
        <p:nvSpPr>
          <p:cNvPr id="2" name="文本框 1"/>
          <p:cNvSpPr txBox="1"/>
          <p:nvPr/>
        </p:nvSpPr>
        <p:spPr>
          <a:xfrm>
            <a:off x="1595755" y="1426210"/>
            <a:ext cx="9554845" cy="4302760"/>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rPr>
              <a:t>当训练机器学习模型时，每个数据集和模型都需要一组不同的超参数，</a:t>
            </a:r>
            <a:r>
              <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rPr>
              <a:t>选择一组合适的超参数对于模型性能和准确度至关重要。</a:t>
            </a:r>
            <a:endPar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endParaRPr>
          </a:p>
          <a:p>
            <a:pPr marL="457200" indent="-457200" eaLnBrk="1" latinLnBrk="0" hangingPunct="1">
              <a:lnSpc>
                <a:spcPct val="150000"/>
              </a:lnSpc>
              <a:buFont typeface="Wingdings" panose="05000000000000000000" charset="0"/>
              <a:buChar char=""/>
            </a:pPr>
            <a:endPar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endParaRPr>
          </a:p>
          <a:p>
            <a:pPr marL="457200" indent="-457200" eaLnBrk="1" latinLnBrk="0" hangingPunct="1">
              <a:lnSpc>
                <a:spcPct val="150000"/>
              </a:lnSpc>
              <a:buFont typeface="Wingdings" panose="05000000000000000000" charset="0"/>
              <a:buChar char=""/>
            </a:pPr>
            <a:r>
              <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rPr>
              <a:t>遗憾的是，目前</a:t>
            </a:r>
            <a:r>
              <a:rPr lang="zh-CN" altLang="en-US" sz="2600" u="sng" dirty="0">
                <a:solidFill>
                  <a:prstClr val="black">
                    <a:lumMod val="85000"/>
                    <a:lumOff val="15000"/>
                  </a:prstClr>
                </a:solidFill>
                <a:latin typeface="微软雅黑" charset="0"/>
                <a:ea typeface="微软雅黑" charset="0"/>
                <a:cs typeface="Arial" panose="020B0704020202020204" pitchFamily="34" charset="0"/>
                <a:sym typeface="+mn-ea"/>
              </a:rPr>
              <a:t>没有固定的规则</a:t>
            </a:r>
            <a:r>
              <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rPr>
              <a:t>可以确定哪些超参数最有效，以及它们的最佳值或默认值。</a:t>
            </a:r>
            <a:r>
              <a:rPr lang="zh-CN" altLang="en-US" sz="2600" u="sng" dirty="0">
                <a:solidFill>
                  <a:prstClr val="black">
                    <a:lumMod val="85000"/>
                    <a:lumOff val="15000"/>
                  </a:prstClr>
                </a:solidFill>
                <a:latin typeface="微软雅黑" charset="0"/>
                <a:ea typeface="微软雅黑" charset="0"/>
                <a:cs typeface="Arial" panose="020B0704020202020204" pitchFamily="34" charset="0"/>
                <a:sym typeface="+mn-ea"/>
              </a:rPr>
              <a:t>需要进行实验来找到最优</a:t>
            </a:r>
            <a:r>
              <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rPr>
              <a:t>超参数集。这种活动被称为</a:t>
            </a:r>
            <a:r>
              <a:rPr lang="zh-CN" altLang="en-US" sz="2600" dirty="0">
                <a:solidFill>
                  <a:srgbClr val="FF0000"/>
                </a:solidFill>
                <a:latin typeface="微软雅黑" charset="0"/>
                <a:ea typeface="微软雅黑" charset="0"/>
                <a:cs typeface="Arial" panose="020B0704020202020204" pitchFamily="34" charset="0"/>
                <a:sym typeface="+mn-ea"/>
              </a:rPr>
              <a:t>超参数调优</a:t>
            </a:r>
            <a:r>
              <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rPr>
              <a:t>或超参数优化。</a:t>
            </a:r>
            <a:endParaRPr lang="zh-CN" altLang="en-US" sz="2600" dirty="0">
              <a:solidFill>
                <a:prstClr val="black">
                  <a:lumMod val="85000"/>
                  <a:lumOff val="15000"/>
                </a:prstClr>
              </a:solidFill>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Effect transition="in" filter="blinds(horizontal)">
                                      <p:cBhvr>
                                        <p:cTn id="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超参数</a:t>
            </a:r>
            <a:r>
              <a:rPr lang="zh-CN" altLang="en-US" sz="4000" dirty="0">
                <a:solidFill>
                  <a:srgbClr val="1353A2"/>
                </a:solidFill>
                <a:cs typeface="+mn-cs"/>
                <a:sym typeface="+mn-ea"/>
              </a:rPr>
              <a:t>优化</a:t>
            </a:r>
            <a:endParaRPr lang="zh-CN" altLang="en-US" sz="4000" dirty="0">
              <a:solidFill>
                <a:srgbClr val="1353A2"/>
              </a:solidFill>
              <a:cs typeface="+mn-cs"/>
              <a:sym typeface="+mn-ea"/>
            </a:endParaRPr>
          </a:p>
        </p:txBody>
      </p:sp>
      <p:sp>
        <p:nvSpPr>
          <p:cNvPr id="3" name="文本框 2"/>
          <p:cNvSpPr txBox="1"/>
          <p:nvPr/>
        </p:nvSpPr>
        <p:spPr>
          <a:xfrm>
            <a:off x="1555115" y="1420495"/>
            <a:ext cx="9081135" cy="479742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sz="2600" dirty="0">
                <a:latin typeface="微软雅黑" charset="0"/>
                <a:ea typeface="微软雅黑" charset="0"/>
                <a:cs typeface="Arial" panose="020B0704020202020204" pitchFamily="34" charset="0"/>
                <a:sym typeface="+mn-ea"/>
              </a:rPr>
              <a:t>超参数调优可以手动进行，也可以自动进行。虽然手动调优速度缓慢且较为枯燥，但好处是可以更好地了解超参数权重如何影响模型。但在大多数情况下，通常会使用熟悉的超参数</a:t>
            </a:r>
            <a:r>
              <a:rPr lang="zh-CN" sz="2600" dirty="0">
                <a:latin typeface="微软雅黑" charset="0"/>
                <a:ea typeface="微软雅黑" charset="0"/>
                <a:cs typeface="Arial" panose="020B0704020202020204" pitchFamily="34" charset="0"/>
                <a:sym typeface="+mn-ea"/>
              </a:rPr>
              <a:t>调优</a:t>
            </a:r>
            <a:r>
              <a:rPr sz="2600" dirty="0">
                <a:latin typeface="微软雅黑" charset="0"/>
                <a:ea typeface="微软雅黑" charset="0"/>
                <a:cs typeface="Arial" panose="020B0704020202020204" pitchFamily="34" charset="0"/>
                <a:sym typeface="+mn-ea"/>
              </a:rPr>
              <a:t>算法。</a:t>
            </a:r>
            <a:endParaRPr sz="2600" dirty="0">
              <a:latin typeface="微软雅黑" charset="0"/>
              <a:ea typeface="微软雅黑" charset="0"/>
              <a:cs typeface="Arial" panose="020B0704020202020204" pitchFamily="34" charset="0"/>
              <a:sym typeface="+mn-ea"/>
            </a:endParaRPr>
          </a:p>
          <a:p>
            <a:pPr marL="457200" indent="-457200" eaLnBrk="1" latinLnBrk="0" hangingPunct="1">
              <a:lnSpc>
                <a:spcPct val="150000"/>
              </a:lnSpc>
              <a:buFont typeface="Wingdings" panose="05000000000000000000" charset="0"/>
              <a:buChar char=""/>
            </a:pPr>
            <a:endParaRPr sz="2600" dirty="0">
              <a:latin typeface="微软雅黑" charset="0"/>
              <a:ea typeface="微软雅黑" charset="0"/>
              <a:cs typeface="Arial" panose="020B0704020202020204" pitchFamily="34" charset="0"/>
              <a:sym typeface="+mn-ea"/>
            </a:endParaRPr>
          </a:p>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常见的超参数调优</a:t>
            </a:r>
            <a:r>
              <a:rPr sz="2600" dirty="0">
                <a:latin typeface="微软雅黑" charset="0"/>
                <a:ea typeface="微软雅黑" charset="0"/>
                <a:cs typeface="Arial" panose="020B0704020202020204" pitchFamily="34" charset="0"/>
                <a:sym typeface="+mn-ea"/>
              </a:rPr>
              <a:t>的方法有</a:t>
            </a:r>
            <a:r>
              <a:rPr sz="2600" dirty="0">
                <a:solidFill>
                  <a:srgbClr val="FF0000"/>
                </a:solidFill>
                <a:latin typeface="微软雅黑" charset="0"/>
                <a:ea typeface="微软雅黑" charset="0"/>
                <a:cs typeface="Arial" panose="020B0704020202020204" pitchFamily="34" charset="0"/>
                <a:sym typeface="+mn-ea"/>
              </a:rPr>
              <a:t>网格搜索</a:t>
            </a:r>
            <a:r>
              <a:rPr sz="2600" dirty="0">
                <a:latin typeface="微软雅黑" charset="0"/>
                <a:ea typeface="微软雅黑" charset="0"/>
                <a:cs typeface="Arial" panose="020B0704020202020204" pitchFamily="34" charset="0"/>
                <a:sym typeface="+mn-ea"/>
              </a:rPr>
              <a:t>、</a:t>
            </a:r>
            <a:r>
              <a:rPr sz="2600" dirty="0">
                <a:solidFill>
                  <a:srgbClr val="FF0000"/>
                </a:solidFill>
                <a:latin typeface="微软雅黑" charset="0"/>
                <a:ea typeface="微软雅黑" charset="0"/>
                <a:cs typeface="Arial" panose="020B0704020202020204" pitchFamily="34" charset="0"/>
                <a:sym typeface="+mn-ea"/>
              </a:rPr>
              <a:t>随机搜索</a:t>
            </a:r>
            <a:r>
              <a:rPr sz="2600" dirty="0">
                <a:latin typeface="微软雅黑" charset="0"/>
                <a:ea typeface="微软雅黑" charset="0"/>
                <a:cs typeface="Arial" panose="020B0704020202020204" pitchFamily="34" charset="0"/>
                <a:sym typeface="+mn-ea"/>
              </a:rPr>
              <a:t>、</a:t>
            </a:r>
            <a:r>
              <a:rPr sz="2600" dirty="0">
                <a:solidFill>
                  <a:srgbClr val="FF0000"/>
                </a:solidFill>
                <a:latin typeface="微软雅黑" charset="0"/>
                <a:ea typeface="微软雅黑" charset="0"/>
                <a:cs typeface="Arial" panose="020B0704020202020204" pitchFamily="34" charset="0"/>
                <a:sym typeface="+mn-ea"/>
              </a:rPr>
              <a:t>贝叶斯优化</a:t>
            </a:r>
            <a:r>
              <a:rPr sz="2600" dirty="0">
                <a:latin typeface="微软雅黑" charset="0"/>
                <a:ea typeface="微软雅黑" charset="0"/>
                <a:cs typeface="Arial" panose="020B0704020202020204" pitchFamily="34" charset="0"/>
                <a:sym typeface="+mn-ea"/>
              </a:rPr>
              <a:t>、</a:t>
            </a:r>
            <a:r>
              <a:rPr sz="2600" dirty="0">
                <a:solidFill>
                  <a:srgbClr val="FF0000"/>
                </a:solidFill>
                <a:latin typeface="微软雅黑" charset="0"/>
                <a:ea typeface="微软雅黑" charset="0"/>
                <a:cs typeface="Arial" panose="020B0704020202020204" pitchFamily="34" charset="0"/>
                <a:sym typeface="+mn-ea"/>
              </a:rPr>
              <a:t>动态资源分配</a:t>
            </a:r>
            <a:r>
              <a:rPr sz="2600" dirty="0">
                <a:latin typeface="微软雅黑" charset="0"/>
                <a:ea typeface="微软雅黑" charset="0"/>
                <a:cs typeface="Arial" panose="020B0704020202020204" pitchFamily="34" charset="0"/>
                <a:sym typeface="+mn-ea"/>
              </a:rPr>
              <a:t>和</a:t>
            </a:r>
            <a:r>
              <a:rPr sz="2600" dirty="0">
                <a:solidFill>
                  <a:srgbClr val="FF0000"/>
                </a:solidFill>
                <a:latin typeface="微软雅黑" charset="0"/>
                <a:ea typeface="微软雅黑" charset="0"/>
                <a:cs typeface="Arial" panose="020B0704020202020204" pitchFamily="34" charset="0"/>
                <a:sym typeface="+mn-ea"/>
              </a:rPr>
              <a:t>神经架构搜索</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
          <p:cNvSpPr txBox="1"/>
          <p:nvPr/>
        </p:nvSpPr>
        <p:spPr>
          <a:xfrm>
            <a:off x="2494666" y="325656"/>
            <a:ext cx="2983896" cy="707886"/>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buFontTx/>
              <a:buNone/>
              <a:defRPr/>
            </a:pPr>
            <a:r>
              <a:rPr lang="zh-CN" altLang="en-US" sz="4000" dirty="0">
                <a:solidFill>
                  <a:srgbClr val="1353A2"/>
                </a:solidFill>
                <a:latin typeface="微软雅黑" panose="020B0503020204020204" pitchFamily="34" charset="-122"/>
                <a:ea typeface="微软雅黑" panose="020B0503020204020204" pitchFamily="34" charset="-122"/>
              </a:rPr>
              <a:t>过渡页</a:t>
            </a:r>
            <a:endParaRPr lang="zh-CN" altLang="en-US" sz="4000" dirty="0">
              <a:solidFill>
                <a:srgbClr val="1353A2"/>
              </a:solidFill>
              <a:latin typeface="微软雅黑" panose="020B0503020204020204" pitchFamily="34" charset="-122"/>
              <a:ea typeface="微软雅黑" panose="020B0503020204020204" pitchFamily="34" charset="-122"/>
            </a:endParaRPr>
          </a:p>
        </p:txBody>
      </p:sp>
      <p:pic>
        <p:nvPicPr>
          <p:cNvPr id="11266" name="图片 1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87425" y="1658938"/>
            <a:ext cx="31575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对角圆角矩形 7"/>
          <p:cNvSpPr/>
          <p:nvPr/>
        </p:nvSpPr>
        <p:spPr>
          <a:xfrm>
            <a:off x="4870450" y="3799523"/>
            <a:ext cx="5227638" cy="647700"/>
          </a:xfrm>
          <a:prstGeom prst="round2DiagRect">
            <a:avLst>
              <a:gd name="adj1" fmla="val 20943"/>
              <a:gd name="adj2" fmla="val 0"/>
            </a:avLst>
          </a:prstGeom>
          <a:solidFill>
            <a:srgbClr val="1353A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buFontTx/>
              <a:buNone/>
              <a:defRPr/>
            </a:pPr>
            <a:endParaRPr lang="zh-CN" altLang="en-US" sz="1800"/>
          </a:p>
        </p:txBody>
      </p:sp>
      <p:sp>
        <p:nvSpPr>
          <p:cNvPr id="9219" name="TextBox 6"/>
          <p:cNvSpPr txBox="1">
            <a:spLocks noChangeArrowheads="1"/>
          </p:cNvSpPr>
          <p:nvPr/>
        </p:nvSpPr>
        <p:spPr bwMode="auto">
          <a:xfrm>
            <a:off x="5181600" y="1658779"/>
            <a:ext cx="39401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01    P i p e l i n e </a:t>
            </a:r>
            <a:r>
              <a:rPr lang="zh-CN" altLang="en-US" sz="2800" dirty="0">
                <a:solidFill>
                  <a:srgbClr val="595959"/>
                </a:solidFill>
                <a:latin typeface="Impact" panose="020B0806030902050204" pitchFamily="34" charset="0"/>
                <a:ea typeface="微软雅黑" panose="020B0503020204020204" pitchFamily="34" charset="-122"/>
              </a:rPr>
              <a:t>概述</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0" name="TextBox 10"/>
          <p:cNvSpPr txBox="1">
            <a:spLocks noChangeArrowheads="1"/>
          </p:cNvSpPr>
          <p:nvPr/>
        </p:nvSpPr>
        <p:spPr bwMode="auto">
          <a:xfrm>
            <a:off x="5181600" y="2412843"/>
            <a:ext cx="46069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02   </a:t>
            </a:r>
            <a:r>
              <a:rPr lang="zh-CN" altLang="en-US" sz="2800" dirty="0">
                <a:solidFill>
                  <a:srgbClr val="595959"/>
                </a:solidFill>
                <a:latin typeface="Impact" panose="020B0806030902050204" pitchFamily="34" charset="0"/>
                <a:ea typeface="微软雅黑" panose="020B0503020204020204" pitchFamily="34" charset="-122"/>
              </a:rPr>
              <a:t>交叉</a:t>
            </a:r>
            <a:r>
              <a:rPr lang="zh-CN" altLang="en-US" sz="2800" dirty="0">
                <a:solidFill>
                  <a:srgbClr val="595959"/>
                </a:solidFill>
                <a:latin typeface="Impact" panose="020B0806030902050204" pitchFamily="34" charset="0"/>
                <a:ea typeface="微软雅黑" panose="020B0503020204020204" pitchFamily="34" charset="-122"/>
              </a:rPr>
              <a:t>验证</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1" name="TextBox 11"/>
          <p:cNvSpPr txBox="1">
            <a:spLocks noChangeArrowheads="1"/>
          </p:cNvSpPr>
          <p:nvPr/>
        </p:nvSpPr>
        <p:spPr bwMode="auto">
          <a:xfrm>
            <a:off x="5181600" y="3167698"/>
            <a:ext cx="491648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rgbClr val="595959"/>
                </a:solidFill>
                <a:latin typeface="Impact" panose="020B0806030902050204" pitchFamily="34" charset="0"/>
                <a:ea typeface="微软雅黑" panose="020B0503020204020204" pitchFamily="34" charset="-122"/>
              </a:rPr>
              <a:t>03    </a:t>
            </a:r>
            <a:r>
              <a:rPr lang="zh-CN" altLang="en-US" sz="2800" dirty="0">
                <a:solidFill>
                  <a:srgbClr val="595959"/>
                </a:solidFill>
                <a:latin typeface="Impact" panose="020B0806030902050204" pitchFamily="34" charset="0"/>
                <a:ea typeface="微软雅黑" panose="020B0503020204020204" pitchFamily="34" charset="-122"/>
              </a:rPr>
              <a:t>超参数</a:t>
            </a:r>
            <a:r>
              <a:rPr lang="zh-CN" altLang="en-US" sz="2800" dirty="0">
                <a:solidFill>
                  <a:srgbClr val="595959"/>
                </a:solidFill>
                <a:latin typeface="Impact" panose="020B0806030902050204" pitchFamily="34" charset="0"/>
                <a:ea typeface="微软雅黑" panose="020B0503020204020204" pitchFamily="34" charset="-122"/>
              </a:rPr>
              <a:t>优化</a:t>
            </a:r>
            <a:endParaRPr lang="zh-CN" altLang="en-US" sz="2800" dirty="0">
              <a:solidFill>
                <a:srgbClr val="595959"/>
              </a:solidFill>
              <a:latin typeface="Impact" panose="020B0806030902050204" pitchFamily="34" charset="0"/>
              <a:ea typeface="微软雅黑" panose="020B0503020204020204" pitchFamily="34" charset="-122"/>
            </a:endParaRPr>
          </a:p>
        </p:txBody>
      </p:sp>
      <p:sp>
        <p:nvSpPr>
          <p:cNvPr id="9222" name="TextBox 11"/>
          <p:cNvSpPr txBox="1">
            <a:spLocks noChangeArrowheads="1"/>
          </p:cNvSpPr>
          <p:nvPr/>
        </p:nvSpPr>
        <p:spPr bwMode="auto">
          <a:xfrm>
            <a:off x="5181600" y="3922554"/>
            <a:ext cx="531018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defRPr sz="2400">
                <a:solidFill>
                  <a:schemeClr val="tx1"/>
                </a:solidFill>
                <a:latin typeface="等线" panose="02010600030101010101" charset="-122"/>
                <a:ea typeface="宋体" pitchFamily="2" charset="-122"/>
              </a:defRPr>
            </a:lvl1pPr>
            <a:lvl2pPr>
              <a:defRPr sz="2400">
                <a:solidFill>
                  <a:schemeClr val="tx1"/>
                </a:solidFill>
                <a:latin typeface="等线" panose="02010600030101010101" charset="-122"/>
                <a:ea typeface="宋体" pitchFamily="2" charset="-122"/>
              </a:defRPr>
            </a:lvl2pPr>
            <a:lvl3pPr>
              <a:defRPr sz="2400">
                <a:solidFill>
                  <a:schemeClr val="tx1"/>
                </a:solidFill>
                <a:latin typeface="等线" panose="02010600030101010101" charset="-122"/>
                <a:ea typeface="宋体" pitchFamily="2" charset="-122"/>
              </a:defRPr>
            </a:lvl3pPr>
            <a:lvl4pPr>
              <a:defRPr sz="2400">
                <a:solidFill>
                  <a:schemeClr val="tx1"/>
                </a:solidFill>
                <a:latin typeface="等线" panose="02010600030101010101" charset="-122"/>
                <a:ea typeface="宋体" pitchFamily="2" charset="-122"/>
              </a:defRPr>
            </a:lvl4pPr>
            <a:lvl5pPr>
              <a:defRPr sz="2400">
                <a:solidFill>
                  <a:schemeClr val="tx1"/>
                </a:solidFill>
                <a:latin typeface="等线" panose="02010600030101010101" charset="-122"/>
                <a:ea typeface="宋体" pitchFamily="2" charset="-122"/>
              </a:defRPr>
            </a:lvl5pPr>
            <a:lvl6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6pPr>
            <a:lvl7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7pPr>
            <a:lvl8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8pPr>
            <a:lvl9pPr fontAlgn="base">
              <a:spcBef>
                <a:spcPct val="0"/>
              </a:spcBef>
              <a:spcAft>
                <a:spcPct val="0"/>
              </a:spcAft>
              <a:buFont typeface="Arial" panose="020B0704020202020204" pitchFamily="34" charset="0"/>
              <a:defRPr sz="2400">
                <a:solidFill>
                  <a:schemeClr val="tx1"/>
                </a:solidFill>
                <a:latin typeface="等线" panose="02010600030101010101" charset="-122"/>
                <a:ea typeface="宋体" pitchFamily="2" charset="-122"/>
              </a:defRPr>
            </a:lvl9pPr>
          </a:lstStyle>
          <a:p>
            <a:r>
              <a:rPr lang="en-US" altLang="zh-CN" sz="2800" dirty="0">
                <a:solidFill>
                  <a:schemeClr val="bg1"/>
                </a:solidFill>
                <a:latin typeface="Impact" panose="020B0806030902050204" pitchFamily="34" charset="0"/>
                <a:ea typeface="微软雅黑" panose="020B0503020204020204" pitchFamily="34" charset="-122"/>
              </a:rPr>
              <a:t>04    </a:t>
            </a:r>
            <a:r>
              <a:rPr lang="zh-CN" altLang="en-US" sz="2800" dirty="0">
                <a:solidFill>
                  <a:schemeClr val="bg1"/>
                </a:solidFill>
                <a:latin typeface="Impact" panose="020B0806030902050204" pitchFamily="34" charset="0"/>
                <a:ea typeface="微软雅黑" panose="020B0503020204020204" pitchFamily="34" charset="-122"/>
              </a:rPr>
              <a:t>网格</a:t>
            </a:r>
            <a:r>
              <a:rPr lang="zh-CN" altLang="en-US" sz="2800" dirty="0">
                <a:solidFill>
                  <a:schemeClr val="bg1"/>
                </a:solidFill>
                <a:latin typeface="Impact" panose="020B0806030902050204" pitchFamily="34" charset="0"/>
                <a:ea typeface="微软雅黑" panose="020B0503020204020204" pitchFamily="34" charset="-122"/>
              </a:rPr>
              <a:t>搜索</a:t>
            </a:r>
            <a:endParaRPr lang="zh-CN" altLang="en-US" sz="2800" dirty="0">
              <a:solidFill>
                <a:schemeClr val="bg1"/>
              </a:solidFill>
              <a:latin typeface="Impact" panose="020B0806030902050204" pitchFamily="34" charset="0"/>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网格</a:t>
            </a:r>
            <a:r>
              <a:rPr lang="zh-CN" altLang="en-US" sz="4000" dirty="0">
                <a:solidFill>
                  <a:srgbClr val="1353A2"/>
                </a:solidFill>
                <a:cs typeface="+mn-cs"/>
                <a:sym typeface="+mn-ea"/>
              </a:rPr>
              <a:t>搜索</a:t>
            </a:r>
            <a:endParaRPr lang="zh-CN" altLang="en-US" sz="4000" dirty="0">
              <a:solidFill>
                <a:srgbClr val="1353A2"/>
              </a:solidFill>
              <a:cs typeface="+mn-cs"/>
              <a:sym typeface="+mn-ea"/>
            </a:endParaRPr>
          </a:p>
        </p:txBody>
      </p:sp>
      <p:sp>
        <p:nvSpPr>
          <p:cNvPr id="3" name="文本框 2"/>
          <p:cNvSpPr txBox="1"/>
          <p:nvPr/>
        </p:nvSpPr>
        <p:spPr>
          <a:xfrm>
            <a:off x="1555115" y="1420495"/>
            <a:ext cx="9081135" cy="479742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网格搜索（</a:t>
            </a:r>
            <a:r>
              <a:rPr lang="en-US" altLang="zh-CN" sz="2600" dirty="0">
                <a:latin typeface="微软雅黑" charset="0"/>
                <a:ea typeface="微软雅黑" charset="0"/>
                <a:cs typeface="Arial" panose="020B0704020202020204" pitchFamily="34" charset="0"/>
                <a:sym typeface="+mn-ea"/>
              </a:rPr>
              <a:t>Grid Search</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网格搜索是一种</a:t>
            </a:r>
            <a:r>
              <a:rPr lang="zh-CN" sz="2600" u="sng" dirty="0">
                <a:solidFill>
                  <a:srgbClr val="FF0000"/>
                </a:solidFill>
                <a:latin typeface="微软雅黑" charset="0"/>
                <a:ea typeface="微软雅黑" charset="0"/>
                <a:cs typeface="Arial" panose="020B0704020202020204" pitchFamily="34" charset="0"/>
                <a:sym typeface="+mn-ea"/>
              </a:rPr>
              <a:t>穷举搜索</a:t>
            </a:r>
            <a:r>
              <a:rPr lang="zh-CN" sz="2600" dirty="0">
                <a:latin typeface="微软雅黑" charset="0"/>
                <a:ea typeface="微软雅黑" charset="0"/>
                <a:cs typeface="Arial" panose="020B0704020202020204" pitchFamily="34" charset="0"/>
                <a:sym typeface="+mn-ea"/>
              </a:rPr>
              <a:t>方法，它通过遍历超参数的所有可能组合来寻找最优超参数。</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网格搜索首先为每个超参数设定一组候选值，然后生成这些候选值的笛卡尔积，形成超参数的组合网格。</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接着，网格搜索会对每个超参数组合进行模型训练和评估（如准确率、召回率、F1分数、交叉熵损失等），从而找到性能最佳的超参数组合。</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linds(horizontal)">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网格</a:t>
            </a:r>
            <a:r>
              <a:rPr lang="zh-CN" altLang="en-US" sz="4000" dirty="0">
                <a:solidFill>
                  <a:srgbClr val="1353A2"/>
                </a:solidFill>
                <a:cs typeface="+mn-cs"/>
                <a:sym typeface="+mn-ea"/>
              </a:rPr>
              <a:t>搜索</a:t>
            </a:r>
            <a:endParaRPr lang="zh-CN" altLang="en-US" sz="4000" dirty="0">
              <a:solidFill>
                <a:srgbClr val="1353A2"/>
              </a:solidFill>
              <a:cs typeface="+mn-cs"/>
              <a:sym typeface="+mn-ea"/>
            </a:endParaRPr>
          </a:p>
        </p:txBody>
      </p:sp>
      <mc:AlternateContent xmlns:mc="http://schemas.openxmlformats.org/markup-compatibility/2006">
        <mc:Choice xmlns:a14="http://schemas.microsoft.com/office/drawing/2010/main" Requires="a14">
          <p:sp>
            <p:nvSpPr>
              <p:cNvPr id="3" name="文本框 2"/>
              <p:cNvSpPr txBox="1"/>
              <p:nvPr/>
            </p:nvSpPr>
            <p:spPr>
              <a:xfrm>
                <a:off x="1555115" y="1420495"/>
                <a:ext cx="9081135" cy="479742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网格搜索（</a:t>
                </a:r>
                <a:r>
                  <a:rPr lang="en-US" altLang="zh-CN" sz="2600" dirty="0">
                    <a:latin typeface="微软雅黑" charset="0"/>
                    <a:ea typeface="微软雅黑" charset="0"/>
                    <a:cs typeface="Arial" panose="020B0704020202020204" pitchFamily="34" charset="0"/>
                    <a:sym typeface="+mn-ea"/>
                  </a:rPr>
                  <a:t>Grid Search</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如果超参数是连续的，可以将超参数离散化，选择几个“经验”值．比如学习率𝛼</a:t>
                </a:r>
                <a:r>
                  <a:rPr lang="en-US" altLang="zh-CN" sz="2600" dirty="0">
                    <a:latin typeface="微软雅黑" charset="0"/>
                    <a:ea typeface="微软雅黑" charset="0"/>
                    <a:cs typeface="Arial" panose="020B0704020202020204" pitchFamily="34" charset="0"/>
                    <a:sym typeface="+mn-ea"/>
                  </a:rPr>
                  <a:t>  </a:t>
                </a:r>
                <a:r>
                  <a:rPr lang="zh-CN" altLang="en-US" sz="2600" dirty="0">
                    <a:latin typeface="微软雅黑" charset="0"/>
                    <a:ea typeface="微软雅黑" charset="0"/>
                    <a:cs typeface="Arial" panose="020B0704020202020204" pitchFamily="34" charset="0"/>
                    <a:sym typeface="+mn-ea"/>
                  </a:rPr>
                  <a:t>，</a:t>
                </a:r>
                <a:r>
                  <a:rPr lang="zh-CN" sz="2600" dirty="0">
                    <a:latin typeface="微软雅黑" charset="0"/>
                    <a:ea typeface="微软雅黑" charset="0"/>
                    <a:cs typeface="Arial" panose="020B0704020202020204" pitchFamily="34" charset="0"/>
                    <a:sym typeface="+mn-ea"/>
                  </a:rPr>
                  <a:t>我们可以设置</a:t>
                </a:r>
                <a:endParaRPr lang="zh-CN" sz="2600" dirty="0">
                  <a:latin typeface="微软雅黑" charset="0"/>
                  <a:ea typeface="微软雅黑" charset="0"/>
                  <a:cs typeface="Arial" panose="020B0704020202020204" pitchFamily="34" charset="0"/>
                  <a:sym typeface="+mn-ea"/>
                </a:endParaRPr>
              </a:p>
              <a:p>
                <a:pPr marL="1828800" lvl="4" indent="457200" eaLnBrk="1" latinLnBrk="0" hangingPunct="1">
                  <a:lnSpc>
                    <a:spcPct val="150000"/>
                  </a:lnSpc>
                  <a:buFont typeface="Arial" panose="020B0704020202020204" pitchFamily="34" charset="0"/>
                  <a:buNone/>
                </a:pPr>
                <a:r>
                  <a:rPr lang="zh-CN" sz="2600" dirty="0">
                    <a:latin typeface="微软雅黑" charset="0"/>
                    <a:ea typeface="微软雅黑" charset="0"/>
                    <a:cs typeface="Arial" panose="020B0704020202020204" pitchFamily="34" charset="0"/>
                    <a:sym typeface="+mn-ea"/>
                  </a:rPr>
                  <a:t>𝛼</a:t>
                </a:r>
                <a:r>
                  <a:rPr lang="en-US" altLang="zh-CN" sz="2600" dirty="0">
                    <a:latin typeface="微软雅黑" charset="0"/>
                    <a:ea typeface="微软雅黑" charset="0"/>
                    <a:cs typeface="Arial" panose="020B0704020202020204" pitchFamily="34" charset="0"/>
                    <a:sym typeface="+mn-ea"/>
                  </a:rPr>
                  <a:t>  </a:t>
                </a:r>
                <a14:m>
                  <m:oMath xmlns:m="http://schemas.openxmlformats.org/officeDocument/2006/math">
                    <m:r>
                      <a:rPr lang="en-US" altLang="zh-CN" sz="2600" i="1" dirty="0">
                        <a:latin typeface="DejaVu Math TeX Gyre" panose="02000503000000000000" charset="0"/>
                        <a:ea typeface="微软雅黑" charset="0"/>
                        <a:cs typeface="DejaVu Math TeX Gyre" panose="02000503000000000000" charset="0"/>
                        <a:sym typeface="+mn-ea"/>
                      </a:rPr>
                      <m:t>∈</m:t>
                    </m:r>
                  </m:oMath>
                </a14:m>
                <a:r>
                  <a:rPr lang="en-US" altLang="zh-CN" sz="2600" dirty="0">
                    <a:latin typeface="微软雅黑" charset="0"/>
                    <a:ea typeface="微软雅黑" charset="0"/>
                    <a:cs typeface="Arial" panose="020B0704020202020204" pitchFamily="34" charset="0"/>
                    <a:sym typeface="+mn-ea"/>
                  </a:rPr>
                  <a:t> { 0.01, 0.1, 0.5, 1.0 }</a:t>
                </a:r>
                <a:endParaRPr lang="en-US" alt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endParaRPr lang="zh-CN" altLang="en-US"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altLang="en-US" sz="2600" dirty="0">
                    <a:latin typeface="微软雅黑" charset="0"/>
                    <a:ea typeface="微软雅黑" charset="0"/>
                    <a:cs typeface="Arial" panose="020B0704020202020204" pitchFamily="34" charset="0"/>
                    <a:sym typeface="+mn-ea"/>
                  </a:rPr>
                  <a:t>一般而言，对于连续的超参数，我们不能按等间隔的方式进行离散化，需要根据超参数自身的特点进行离散化。</a:t>
                </a:r>
                <a:endParaRPr lang="en-US" altLang="zh-CN" sz="2600" dirty="0">
                  <a:latin typeface="微软雅黑" charset="0"/>
                  <a:ea typeface="微软雅黑" charset="0"/>
                  <a:cs typeface="Arial" panose="020B0704020202020204" pitchFamily="34" charset="0"/>
                  <a:sym typeface="+mn-ea"/>
                </a:endParaRPr>
              </a:p>
            </p:txBody>
          </p:sp>
        </mc:Choice>
        <mc:Fallback>
          <p:sp>
            <p:nvSpPr>
              <p:cNvPr id="3" name="文本框 2"/>
              <p:cNvSpPr txBox="1">
                <a:spLocks noRot="1" noChangeAspect="1" noMove="1" noResize="1" noEditPoints="1" noAdjustHandles="1" noChangeArrowheads="1" noChangeShapeType="1" noTextEdit="1"/>
              </p:cNvSpPr>
              <p:nvPr/>
            </p:nvSpPr>
            <p:spPr>
              <a:xfrm>
                <a:off x="1555115" y="1420495"/>
                <a:ext cx="9081135" cy="4797425"/>
              </a:xfrm>
              <a:prstGeom prst="rect">
                <a:avLst/>
              </a:prstGeom>
              <a:blipFill rotWithShape="1">
                <a:blip r:embed="rId1"/>
                <a:stretch>
                  <a:fillRect r="-1979"/>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94664" y="262937"/>
            <a:ext cx="5379334" cy="706755"/>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defRPr/>
            </a:pPr>
            <a:r>
              <a:rPr lang="zh-CN" altLang="en-US" sz="4000" dirty="0">
                <a:solidFill>
                  <a:srgbClr val="1353A2"/>
                </a:solidFill>
                <a:latin typeface="微软雅黑" panose="020B0503020204020204" pitchFamily="34" charset="-122"/>
                <a:ea typeface="微软雅黑" panose="020B0503020204020204" pitchFamily="34" charset="-122"/>
                <a:sym typeface="+mn-ea"/>
              </a:rPr>
              <a:t>概述</a:t>
            </a:r>
            <a:endParaRPr lang="zh-CN" altLang="en-US" sz="4000" dirty="0">
              <a:solidFill>
                <a:srgbClr val="1353A2"/>
              </a:solidFill>
              <a:latin typeface="微软雅黑" panose="020B0503020204020204" pitchFamily="34" charset="-122"/>
              <a:ea typeface="微软雅黑" panose="020B0503020204020204" pitchFamily="34" charset="-122"/>
              <a:sym typeface="+mn-ea"/>
            </a:endParaRPr>
          </a:p>
        </p:txBody>
      </p:sp>
      <p:pic>
        <p:nvPicPr>
          <p:cNvPr id="3" name="图片 2"/>
          <p:cNvPicPr>
            <a:picLocks noChangeAspect="1"/>
          </p:cNvPicPr>
          <p:nvPr>
            <p:custDataLst>
              <p:tags r:id="rId1"/>
            </p:custDataLst>
          </p:nvPr>
        </p:nvPicPr>
        <p:blipFill>
          <a:blip r:embed="rId2"/>
          <a:stretch>
            <a:fillRect/>
          </a:stretch>
        </p:blipFill>
        <p:spPr>
          <a:xfrm>
            <a:off x="608965" y="1470660"/>
            <a:ext cx="5175885" cy="3834130"/>
          </a:xfrm>
          <a:prstGeom prst="rect">
            <a:avLst/>
          </a:prstGeom>
        </p:spPr>
      </p:pic>
      <p:sp>
        <p:nvSpPr>
          <p:cNvPr id="5" name="文本框 4"/>
          <p:cNvSpPr txBox="1"/>
          <p:nvPr/>
        </p:nvSpPr>
        <p:spPr>
          <a:xfrm>
            <a:off x="2494915" y="5673725"/>
            <a:ext cx="8140700" cy="521970"/>
          </a:xfrm>
          <a:prstGeom prst="rect">
            <a:avLst/>
          </a:prstGeom>
          <a:noFill/>
        </p:spPr>
        <p:txBody>
          <a:bodyPr wrap="square" rtlCol="0" anchor="t">
            <a:spAutoFit/>
          </a:bodyPr>
          <a:p>
            <a:r>
              <a:rPr lang="zh-CN" altLang="en-US" sz="2800">
                <a:latin typeface="黑体" charset="0"/>
                <a:ea typeface="黑体" charset="0"/>
              </a:rPr>
              <a:t>流水线操作，使得工业化生产水平极大的提高</a:t>
            </a:r>
            <a:endParaRPr lang="zh-CN" altLang="en-US" sz="2800">
              <a:latin typeface="黑体" charset="0"/>
              <a:ea typeface="黑体" charset="0"/>
            </a:endParaRPr>
          </a:p>
        </p:txBody>
      </p:sp>
      <p:pic>
        <p:nvPicPr>
          <p:cNvPr id="6" name="图片 5"/>
          <p:cNvPicPr>
            <a:picLocks noChangeAspect="1"/>
          </p:cNvPicPr>
          <p:nvPr>
            <p:custDataLst>
              <p:tags r:id="rId3"/>
            </p:custDataLst>
          </p:nvPr>
        </p:nvPicPr>
        <p:blipFill>
          <a:blip r:embed="rId4"/>
          <a:stretch>
            <a:fillRect/>
          </a:stretch>
        </p:blipFill>
        <p:spPr>
          <a:xfrm>
            <a:off x="5982335" y="1760855"/>
            <a:ext cx="5928360" cy="3336925"/>
          </a:xfrm>
          <a:prstGeom prst="rect">
            <a:avLst/>
          </a:prstGeom>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网格</a:t>
            </a:r>
            <a:r>
              <a:rPr lang="zh-CN" altLang="en-US" sz="4000" dirty="0">
                <a:solidFill>
                  <a:srgbClr val="1353A2"/>
                </a:solidFill>
                <a:cs typeface="+mn-cs"/>
                <a:sym typeface="+mn-ea"/>
              </a:rPr>
              <a:t>搜索</a:t>
            </a:r>
            <a:endParaRPr lang="zh-CN" altLang="en-US" sz="4000" dirty="0">
              <a:solidFill>
                <a:srgbClr val="1353A2"/>
              </a:solidFill>
              <a:cs typeface="+mn-cs"/>
              <a:sym typeface="+mn-ea"/>
            </a:endParaRPr>
          </a:p>
        </p:txBody>
      </p:sp>
      <p:sp>
        <p:nvSpPr>
          <p:cNvPr id="3" name="文本框 2"/>
          <p:cNvSpPr txBox="1"/>
          <p:nvPr/>
        </p:nvSpPr>
        <p:spPr>
          <a:xfrm>
            <a:off x="1555115" y="1420495"/>
            <a:ext cx="9081135" cy="479742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网格搜索（</a:t>
            </a:r>
            <a:r>
              <a:rPr lang="en-US" altLang="zh-CN" sz="2600" dirty="0">
                <a:latin typeface="微软雅黑" charset="0"/>
                <a:ea typeface="微软雅黑" charset="0"/>
                <a:cs typeface="Arial" panose="020B0704020202020204" pitchFamily="34" charset="0"/>
                <a:sym typeface="+mn-ea"/>
              </a:rPr>
              <a:t>Grid Search</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例如，我们有三个需要优化的超参数A,B,C，候选的取值分别是{1,2}，{3,4}，{5,6}。则所有可能的参数取值组合组成了一个8个点的3维空间网格如下：</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{（1,3,5），（1,3,6），（1,4,5），（1,4,6），（2,3,5），（2,3,6），（2,4,5），（2,4,6）}</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网格</a:t>
            </a:r>
            <a:r>
              <a:rPr lang="zh-CN" altLang="en-US" sz="4000" dirty="0">
                <a:solidFill>
                  <a:srgbClr val="1353A2"/>
                </a:solidFill>
                <a:cs typeface="+mn-cs"/>
                <a:sym typeface="+mn-ea"/>
              </a:rPr>
              <a:t>搜索</a:t>
            </a:r>
            <a:endParaRPr lang="zh-CN" altLang="en-US" sz="4000" dirty="0">
              <a:solidFill>
                <a:srgbClr val="1353A2"/>
              </a:solidFill>
              <a:cs typeface="+mn-cs"/>
              <a:sym typeface="+mn-ea"/>
            </a:endParaRPr>
          </a:p>
        </p:txBody>
      </p:sp>
      <p:sp>
        <p:nvSpPr>
          <p:cNvPr id="3" name="文本框 2"/>
          <p:cNvSpPr txBox="1"/>
          <p:nvPr/>
        </p:nvSpPr>
        <p:spPr>
          <a:xfrm>
            <a:off x="1555115" y="1533525"/>
            <a:ext cx="8850630" cy="379158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网格搜索</a:t>
            </a:r>
            <a:r>
              <a:rPr lang="zh-CN" sz="2600" dirty="0">
                <a:solidFill>
                  <a:schemeClr val="accent1">
                    <a:lumMod val="75000"/>
                  </a:schemeClr>
                </a:solidFill>
                <a:latin typeface="微软雅黑" charset="0"/>
                <a:ea typeface="微软雅黑" charset="0"/>
                <a:cs typeface="Arial" panose="020B0704020202020204" pitchFamily="34" charset="0"/>
                <a:sym typeface="+mn-ea"/>
              </a:rPr>
              <a:t>优点：</a:t>
            </a:r>
            <a:endParaRPr lang="zh-CN" sz="2600" dirty="0">
              <a:solidFill>
                <a:schemeClr val="accent1">
                  <a:lumMod val="75000"/>
                </a:schemeClr>
              </a:solidFill>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solidFill>
                  <a:schemeClr val="accent1">
                    <a:lumMod val="75000"/>
                  </a:schemeClr>
                </a:solidFill>
                <a:latin typeface="微软雅黑" charset="0"/>
                <a:ea typeface="微软雅黑" charset="0"/>
                <a:cs typeface="Arial" panose="020B0704020202020204" pitchFamily="34" charset="0"/>
                <a:sym typeface="+mn-ea"/>
              </a:rPr>
              <a:t>简单直观：</a:t>
            </a:r>
            <a:r>
              <a:rPr lang="zh-CN" sz="2600" dirty="0">
                <a:solidFill>
                  <a:schemeClr val="tx1"/>
                </a:solidFill>
                <a:latin typeface="微软雅黑" charset="0"/>
                <a:ea typeface="微软雅黑" charset="0"/>
                <a:cs typeface="Arial" panose="020B0704020202020204" pitchFamily="34" charset="0"/>
                <a:sym typeface="+mn-ea"/>
              </a:rPr>
              <a:t>通过穷举所有可能的超参数组合，能够找到全局最优解（如果搜索范围足够大且足够细致的话）。</a:t>
            </a:r>
            <a:endParaRPr lang="zh-CN" sz="2600" dirty="0">
              <a:solidFill>
                <a:schemeClr val="accent1">
                  <a:lumMod val="75000"/>
                </a:schemeClr>
              </a:solidFill>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solidFill>
                  <a:schemeClr val="accent1">
                    <a:lumMod val="75000"/>
                  </a:schemeClr>
                </a:solidFill>
                <a:latin typeface="微软雅黑" charset="0"/>
                <a:ea typeface="微软雅黑" charset="0"/>
                <a:cs typeface="Arial" panose="020B0704020202020204" pitchFamily="34" charset="0"/>
                <a:sym typeface="+mn-ea"/>
              </a:rPr>
              <a:t>可并行化：</a:t>
            </a:r>
            <a:r>
              <a:rPr lang="zh-CN" sz="2600" dirty="0">
                <a:solidFill>
                  <a:schemeClr val="tx1"/>
                </a:solidFill>
                <a:latin typeface="微软雅黑" charset="0"/>
                <a:ea typeface="微软雅黑" charset="0"/>
                <a:cs typeface="Arial" panose="020B0704020202020204" pitchFamily="34" charset="0"/>
                <a:sym typeface="+mn-ea"/>
              </a:rPr>
              <a:t>由于每组超参数的评估是独立的，因此可以很容易地将网格搜索法并行化，以加快搜索速度。</a:t>
            </a:r>
            <a:endParaRPr lang="zh-CN" sz="2600" dirty="0">
              <a:solidFill>
                <a:schemeClr val="tx1"/>
              </a:solidFill>
              <a:latin typeface="微软雅黑" charset="0"/>
              <a:ea typeface="微软雅黑" charset="0"/>
              <a:cs typeface="Arial" panose="020B0704020202020204" pitchFamily="34" charset="0"/>
              <a:sym typeface="+mn-ea"/>
            </a:endParaRPr>
          </a:p>
          <a:p>
            <a:pPr lvl="1" indent="0" eaLnBrk="1" latinLnBrk="0" hangingPunct="1">
              <a:lnSpc>
                <a:spcPct val="150000"/>
              </a:lnSpc>
              <a:buFont typeface="Arial" panose="020B0704020202020204" pitchFamily="34" charset="0"/>
              <a:buNone/>
            </a:pP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网格</a:t>
            </a:r>
            <a:r>
              <a:rPr lang="zh-CN" altLang="en-US" sz="4000" dirty="0">
                <a:solidFill>
                  <a:srgbClr val="1353A2"/>
                </a:solidFill>
                <a:cs typeface="+mn-cs"/>
                <a:sym typeface="+mn-ea"/>
              </a:rPr>
              <a:t>搜索</a:t>
            </a:r>
            <a:endParaRPr lang="zh-CN" altLang="en-US" sz="4000" dirty="0">
              <a:solidFill>
                <a:srgbClr val="1353A2"/>
              </a:solidFill>
              <a:cs typeface="+mn-cs"/>
              <a:sym typeface="+mn-ea"/>
            </a:endParaRPr>
          </a:p>
        </p:txBody>
      </p:sp>
      <p:sp>
        <p:nvSpPr>
          <p:cNvPr id="3" name="文本框 2"/>
          <p:cNvSpPr txBox="1"/>
          <p:nvPr/>
        </p:nvSpPr>
        <p:spPr>
          <a:xfrm>
            <a:off x="1555115" y="1533525"/>
            <a:ext cx="8850630" cy="379158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网格搜索</a:t>
            </a:r>
            <a:r>
              <a:rPr lang="zh-CN" sz="2600" dirty="0">
                <a:solidFill>
                  <a:schemeClr val="accent1">
                    <a:lumMod val="75000"/>
                  </a:schemeClr>
                </a:solidFill>
                <a:latin typeface="微软雅黑" charset="0"/>
                <a:ea typeface="微软雅黑" charset="0"/>
                <a:cs typeface="Arial" panose="020B0704020202020204" pitchFamily="34" charset="0"/>
                <a:sym typeface="+mn-ea"/>
              </a:rPr>
              <a:t>缺点：</a:t>
            </a:r>
            <a:endParaRPr lang="zh-CN" sz="2600" dirty="0">
              <a:solidFill>
                <a:schemeClr val="accent1">
                  <a:lumMod val="75000"/>
                </a:schemeClr>
              </a:solidFill>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solidFill>
                  <a:schemeClr val="accent1">
                    <a:lumMod val="75000"/>
                  </a:schemeClr>
                </a:solidFill>
                <a:latin typeface="微软雅黑" charset="0"/>
                <a:ea typeface="微软雅黑" charset="0"/>
                <a:cs typeface="Arial" panose="020B0704020202020204" pitchFamily="34" charset="0"/>
                <a:sym typeface="+mn-ea"/>
              </a:rPr>
              <a:t>计算成本高</a:t>
            </a:r>
            <a:r>
              <a:rPr lang="zh-CN" sz="2600" dirty="0">
                <a:latin typeface="微软雅黑" charset="0"/>
                <a:ea typeface="微软雅黑" charset="0"/>
                <a:cs typeface="Arial" panose="020B0704020202020204" pitchFamily="34" charset="0"/>
                <a:sym typeface="+mn-ea"/>
              </a:rPr>
              <a:t>：当超参数空间很大时，需要训练并评估的模型数量会急剧增加，导致计算成本非常高。</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solidFill>
                  <a:schemeClr val="accent1">
                    <a:lumMod val="75000"/>
                  </a:schemeClr>
                </a:solidFill>
                <a:latin typeface="微软雅黑" charset="0"/>
                <a:ea typeface="微软雅黑" charset="0"/>
                <a:cs typeface="Arial" panose="020B0704020202020204" pitchFamily="34" charset="0"/>
                <a:sym typeface="+mn-ea"/>
              </a:rPr>
              <a:t>可能错过最优解</a:t>
            </a:r>
            <a:r>
              <a:rPr lang="zh-CN" sz="2600" dirty="0">
                <a:latin typeface="微软雅黑" charset="0"/>
                <a:ea typeface="微软雅黑" charset="0"/>
                <a:cs typeface="Arial" panose="020B0704020202020204" pitchFamily="34" charset="0"/>
                <a:sym typeface="+mn-ea"/>
              </a:rPr>
              <a:t>：如果参数网格的粒度不够细，或者搜索范围没有覆盖到最优解所在的区域，那么网格搜索法可能会错过最优解。</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网格</a:t>
            </a:r>
            <a:r>
              <a:rPr lang="zh-CN" altLang="en-US" sz="4000" dirty="0">
                <a:solidFill>
                  <a:srgbClr val="1353A2"/>
                </a:solidFill>
                <a:cs typeface="+mn-cs"/>
                <a:sym typeface="+mn-ea"/>
              </a:rPr>
              <a:t>搜索</a:t>
            </a:r>
            <a:endParaRPr lang="zh-CN" altLang="en-US" sz="4000" dirty="0">
              <a:solidFill>
                <a:srgbClr val="1353A2"/>
              </a:solidFill>
              <a:cs typeface="+mn-cs"/>
              <a:sym typeface="+mn-ea"/>
            </a:endParaRPr>
          </a:p>
        </p:txBody>
      </p:sp>
      <p:sp>
        <p:nvSpPr>
          <p:cNvPr id="3" name="文本框 2"/>
          <p:cNvSpPr txBox="1"/>
          <p:nvPr/>
        </p:nvSpPr>
        <p:spPr>
          <a:xfrm>
            <a:off x="1407160" y="1533525"/>
            <a:ext cx="9378315" cy="6134100"/>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网格搜索</a:t>
            </a:r>
            <a:r>
              <a:rPr lang="zh-CN" sz="2600" dirty="0">
                <a:solidFill>
                  <a:schemeClr val="accent1">
                    <a:lumMod val="75000"/>
                  </a:schemeClr>
                </a:solidFill>
                <a:latin typeface="微软雅黑" charset="0"/>
                <a:ea typeface="微软雅黑" charset="0"/>
                <a:cs typeface="Arial" panose="020B0704020202020204" pitchFamily="34" charset="0"/>
                <a:sym typeface="+mn-ea"/>
              </a:rPr>
              <a:t>适用</a:t>
            </a:r>
            <a:r>
              <a:rPr lang="zh-CN" sz="2600" dirty="0">
                <a:solidFill>
                  <a:schemeClr val="accent1">
                    <a:lumMod val="75000"/>
                  </a:schemeClr>
                </a:solidFill>
                <a:latin typeface="微软雅黑" charset="0"/>
                <a:ea typeface="微软雅黑" charset="0"/>
                <a:cs typeface="Arial" panose="020B0704020202020204" pitchFamily="34" charset="0"/>
                <a:sym typeface="+mn-ea"/>
              </a:rPr>
              <a:t>场景：</a:t>
            </a:r>
            <a:endParaRPr lang="zh-CN" sz="2600" dirty="0">
              <a:solidFill>
                <a:schemeClr val="accent1">
                  <a:lumMod val="75000"/>
                </a:schemeClr>
              </a:solidFill>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solidFill>
                  <a:schemeClr val="accent1">
                    <a:lumMod val="75000"/>
                  </a:schemeClr>
                </a:solidFill>
                <a:latin typeface="微软雅黑" charset="0"/>
                <a:ea typeface="微软雅黑" charset="0"/>
                <a:cs typeface="Arial" panose="020B0704020202020204" pitchFamily="34" charset="0"/>
                <a:sym typeface="+mn-ea"/>
              </a:rPr>
              <a:t>超参数空间较小</a:t>
            </a:r>
            <a:r>
              <a:rPr lang="zh-CN" sz="2600" dirty="0">
                <a:latin typeface="微软雅黑" charset="0"/>
                <a:ea typeface="微软雅黑" charset="0"/>
                <a:cs typeface="Arial" panose="020B0704020202020204" pitchFamily="34" charset="0"/>
                <a:sym typeface="+mn-ea"/>
              </a:rPr>
              <a:t>：当需要优化的超参数数量较少，且每个超参数的取值范围较小时，网格搜索法是一个可行的选择。因为它能够穷举所有可能的参数组合，找到全局最优解。</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solidFill>
                  <a:schemeClr val="accent1">
                    <a:lumMod val="75000"/>
                  </a:schemeClr>
                </a:solidFill>
                <a:latin typeface="微软雅黑" charset="0"/>
                <a:ea typeface="微软雅黑" charset="0"/>
                <a:cs typeface="Arial" panose="020B0704020202020204" pitchFamily="34" charset="0"/>
                <a:sym typeface="+mn-ea"/>
              </a:rPr>
              <a:t>需要快速验证</a:t>
            </a:r>
            <a:r>
              <a:rPr lang="zh-CN" sz="2600" dirty="0">
                <a:latin typeface="微软雅黑" charset="0"/>
                <a:ea typeface="微软雅黑" charset="0"/>
                <a:cs typeface="Arial" panose="020B0704020202020204" pitchFamily="34" charset="0"/>
                <a:sym typeface="+mn-ea"/>
              </a:rPr>
              <a:t>：在某些情况下，可能需要快速验证不同超参数组合对模型性能的影响。由于网格搜索法简单直观，因此可以快速实现这一目标。</a:t>
            </a:r>
            <a:endParaRPr lang="zh-CN" sz="2600" dirty="0">
              <a:latin typeface="微软雅黑" charset="0"/>
              <a:ea typeface="微软雅黑" charset="0"/>
              <a:cs typeface="Arial" panose="020B0704020202020204" pitchFamily="34" charset="0"/>
              <a:sym typeface="+mn-ea"/>
            </a:endParaRPr>
          </a:p>
          <a:p>
            <a:pPr lvl="1" indent="0" eaLnBrk="1" latinLnBrk="0" hangingPunct="1">
              <a:lnSpc>
                <a:spcPct val="150000"/>
              </a:lnSpc>
              <a:buFont typeface="Arial" panose="020B0704020202020204" pitchFamily="34" charset="0"/>
              <a:buNone/>
            </a:pP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网格</a:t>
            </a:r>
            <a:r>
              <a:rPr lang="zh-CN" altLang="en-US" sz="4000" dirty="0">
                <a:solidFill>
                  <a:srgbClr val="1353A2"/>
                </a:solidFill>
                <a:cs typeface="+mn-cs"/>
                <a:sym typeface="+mn-ea"/>
              </a:rPr>
              <a:t>搜索</a:t>
            </a:r>
            <a:endParaRPr lang="zh-CN" altLang="en-US" sz="4000" dirty="0">
              <a:solidFill>
                <a:srgbClr val="1353A2"/>
              </a:solidFill>
              <a:cs typeface="+mn-cs"/>
              <a:sym typeface="+mn-ea"/>
            </a:endParaRPr>
          </a:p>
        </p:txBody>
      </p:sp>
      <p:sp>
        <p:nvSpPr>
          <p:cNvPr id="3" name="文本框 2"/>
          <p:cNvSpPr txBox="1"/>
          <p:nvPr/>
        </p:nvSpPr>
        <p:spPr>
          <a:xfrm>
            <a:off x="1407160" y="1533525"/>
            <a:ext cx="9378315" cy="356044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网格搜索</a:t>
            </a:r>
            <a:r>
              <a:rPr lang="zh-CN" sz="2600" dirty="0">
                <a:solidFill>
                  <a:schemeClr val="accent1">
                    <a:lumMod val="75000"/>
                  </a:schemeClr>
                </a:solidFill>
                <a:latin typeface="微软雅黑" charset="0"/>
                <a:ea typeface="微软雅黑" charset="0"/>
                <a:cs typeface="Arial" panose="020B0704020202020204" pitchFamily="34" charset="0"/>
                <a:sym typeface="+mn-ea"/>
              </a:rPr>
              <a:t>适用</a:t>
            </a:r>
            <a:r>
              <a:rPr lang="zh-CN" sz="2600" dirty="0">
                <a:solidFill>
                  <a:schemeClr val="accent1">
                    <a:lumMod val="75000"/>
                  </a:schemeClr>
                </a:solidFill>
                <a:latin typeface="微软雅黑" charset="0"/>
                <a:ea typeface="微软雅黑" charset="0"/>
                <a:cs typeface="Arial" panose="020B0704020202020204" pitchFamily="34" charset="0"/>
                <a:sym typeface="+mn-ea"/>
              </a:rPr>
              <a:t>场景：</a:t>
            </a:r>
            <a:endParaRPr lang="zh-CN" sz="2600" dirty="0">
              <a:solidFill>
                <a:schemeClr val="accent1">
                  <a:lumMod val="75000"/>
                </a:schemeClr>
              </a:solidFill>
              <a:latin typeface="微软雅黑" charset="0"/>
              <a:ea typeface="微软雅黑" charset="0"/>
              <a:cs typeface="Arial" panose="020B0704020202020204" pitchFamily="34" charset="0"/>
              <a:sym typeface="+mn-ea"/>
            </a:endParaRPr>
          </a:p>
          <a:p>
            <a:pPr marL="914400" lvl="1" indent="-457200" eaLnBrk="1" latinLnBrk="0" hangingPunct="1">
              <a:lnSpc>
                <a:spcPct val="150000"/>
              </a:lnSpc>
              <a:spcBef>
                <a:spcPts val="1200"/>
              </a:spcBef>
              <a:buFont typeface="Arial" panose="020B0704020202020204" pitchFamily="34" charset="0"/>
              <a:buChar char="•"/>
            </a:pPr>
            <a:r>
              <a:rPr lang="zh-CN" sz="2600" dirty="0">
                <a:solidFill>
                  <a:schemeClr val="accent1">
                    <a:lumMod val="75000"/>
                  </a:schemeClr>
                </a:solidFill>
                <a:latin typeface="微软雅黑" charset="0"/>
                <a:ea typeface="微软雅黑" charset="0"/>
                <a:cs typeface="Arial" panose="020B0704020202020204" pitchFamily="34" charset="0"/>
                <a:sym typeface="+mn-ea"/>
              </a:rPr>
              <a:t>对计算资源要求不高</a:t>
            </a:r>
            <a:r>
              <a:rPr lang="zh-CN" sz="2600" dirty="0">
                <a:latin typeface="微软雅黑" charset="0"/>
                <a:ea typeface="微软雅黑" charset="0"/>
                <a:cs typeface="Arial" panose="020B0704020202020204" pitchFamily="34" charset="0"/>
                <a:sym typeface="+mn-ea"/>
              </a:rPr>
              <a:t>：网格搜索法需要训练并评估多个模型，因此会消耗一定的计算资源。如果计算资源有限，但可以接受一定的时间成本，那么网格搜索法仍然是一个可行的选择。</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95220" y="267970"/>
            <a:ext cx="8374380" cy="706755"/>
          </a:xfrm>
          <a:prstGeom prst="rect">
            <a:avLst/>
          </a:prstGeom>
          <a:noFill/>
          <a:effectLst>
            <a:reflection blurRad="6350" stA="50000" endA="300" endPos="38500" dist="50800" dir="5400000" sy="-100000" algn="bl" rotWithShape="0"/>
          </a:effectLst>
        </p:spPr>
        <p:txBody>
          <a:bodyPr wrap="square">
            <a:spAutoFit/>
          </a:bodyPr>
          <a:lstStyle/>
          <a:p>
            <a:pPr fontAlgn="auto">
              <a:spcBef>
                <a:spcPts val="0"/>
              </a:spcBef>
              <a:spcAft>
                <a:spcPts val="0"/>
              </a:spcAft>
              <a:defRPr/>
            </a:pPr>
            <a:r>
              <a:rPr lang="zh-CN" altLang="en-US" sz="4000" dirty="0">
                <a:solidFill>
                  <a:srgbClr val="1353A2"/>
                </a:solidFill>
                <a:latin typeface="Times New Roman Regular" panose="02020603050405020304" charset="0"/>
                <a:ea typeface="微软雅黑" charset="0"/>
                <a:cs typeface="Times New Roman Regular" panose="02020603050405020304" charset="0"/>
                <a:sym typeface="+mn-ea"/>
              </a:rPr>
              <a:t>网格搜索的</a:t>
            </a:r>
            <a:r>
              <a:rPr lang="zh-CN" altLang="en-US" sz="4000" dirty="0">
                <a:solidFill>
                  <a:srgbClr val="1353A2"/>
                </a:solidFill>
                <a:latin typeface="Times New Roman Regular" panose="02020603050405020304" charset="0"/>
                <a:ea typeface="微软雅黑" charset="0"/>
                <a:cs typeface="Times New Roman Regular" panose="02020603050405020304" charset="0"/>
                <a:sym typeface="+mn-ea"/>
              </a:rPr>
              <a:t>实现</a:t>
            </a:r>
            <a:endParaRPr lang="zh-CN" altLang="en-US" sz="4000" dirty="0">
              <a:solidFill>
                <a:srgbClr val="1353A2"/>
              </a:solidFill>
              <a:latin typeface="Times New Roman Regular" panose="02020603050405020304" charset="0"/>
              <a:ea typeface="微软雅黑" charset="0"/>
              <a:cs typeface="Times New Roman Regular" panose="02020603050405020304" charset="0"/>
              <a:sym typeface="+mn-ea"/>
            </a:endParaRPr>
          </a:p>
        </p:txBody>
      </p:sp>
      <p:sp>
        <p:nvSpPr>
          <p:cNvPr id="6" name="文本占位符 3"/>
          <p:cNvSpPr txBox="1"/>
          <p:nvPr/>
        </p:nvSpPr>
        <p:spPr bwMode="auto">
          <a:xfrm>
            <a:off x="731520" y="1292860"/>
            <a:ext cx="10814050" cy="490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indent="0"/>
            <a:r>
              <a:rPr lang="zh-CN" altLang="en-US" sz="2400" dirty="0" smtClean="0">
                <a:hlinkClick r:id="rId1" action="ppaction://hlinkfile"/>
              </a:rPr>
              <a:t>调用</a:t>
            </a:r>
            <a:r>
              <a:rPr lang="en-US" altLang="zh-CN" sz="2400" dirty="0" err="1">
                <a:sym typeface="+mn-ea"/>
                <a:hlinkClick r:id="rId1" action="ppaction://hlinkfile"/>
              </a:rPr>
              <a:t>sklearn.model_selection</a:t>
            </a:r>
            <a:r>
              <a:rPr lang="zh-CN" altLang="en-US" sz="2400" dirty="0" smtClean="0">
                <a:hlinkClick r:id="rId1" action="ppaction://hlinkfile"/>
              </a:rPr>
              <a:t>库下的</a:t>
            </a:r>
            <a:r>
              <a:rPr lang="en-US" altLang="zh-CN" sz="2400" dirty="0" smtClean="0">
                <a:hlinkClick r:id="rId1" action="ppaction://hlinkfile"/>
              </a:rPr>
              <a:t>GridSearchCV</a:t>
            </a:r>
            <a:endParaRPr lang="en-US" altLang="zh-CN" sz="2400" dirty="0" smtClean="0"/>
          </a:p>
          <a:p>
            <a:pPr indent="457200">
              <a:lnSpc>
                <a:spcPct val="100000"/>
              </a:lnSpc>
            </a:pPr>
            <a:endParaRPr lang="en-US" altLang="zh-CN" sz="2000" dirty="0"/>
          </a:p>
        </p:txBody>
      </p:sp>
      <p:grpSp>
        <p:nvGrpSpPr>
          <p:cNvPr id="27" name="组合 26"/>
          <p:cNvGrpSpPr/>
          <p:nvPr/>
        </p:nvGrpSpPr>
        <p:grpSpPr>
          <a:xfrm>
            <a:off x="2343707" y="1868791"/>
            <a:ext cx="5713292" cy="626146"/>
            <a:chOff x="1107232" y="3522977"/>
            <a:chExt cx="5713292" cy="626146"/>
          </a:xfrm>
        </p:grpSpPr>
        <p:sp>
          <p:nvSpPr>
            <p:cNvPr id="28" name="文本占位符 3"/>
            <p:cNvSpPr txBox="1"/>
            <p:nvPr/>
          </p:nvSpPr>
          <p:spPr bwMode="auto">
            <a:xfrm>
              <a:off x="1107232" y="3639547"/>
              <a:ext cx="5713292" cy="47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0">
                <a:lnSpc>
                  <a:spcPct val="100000"/>
                </a:lnSpc>
              </a:pPr>
              <a:r>
                <a:rPr lang="en-US" altLang="zh-CN" sz="2000" b="0" dirty="0">
                  <a:sym typeface="+mn-ea"/>
                </a:rPr>
                <a:t>from sklearn.model_selection import GridSearchCV</a:t>
              </a:r>
              <a:endParaRPr lang="en-US" altLang="zh-CN" sz="2000" b="0" dirty="0">
                <a:sym typeface="+mn-ea"/>
              </a:endParaRPr>
            </a:p>
          </p:txBody>
        </p:sp>
        <p:sp>
          <p:nvSpPr>
            <p:cNvPr id="29" name="矩形 28"/>
            <p:cNvSpPr/>
            <p:nvPr/>
          </p:nvSpPr>
          <p:spPr>
            <a:xfrm>
              <a:off x="1107232" y="3522977"/>
              <a:ext cx="5713292" cy="626146"/>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占位符 3"/>
          <p:cNvSpPr txBox="1"/>
          <p:nvPr/>
        </p:nvSpPr>
        <p:spPr bwMode="auto">
          <a:xfrm>
            <a:off x="166330" y="5035692"/>
            <a:ext cx="2050877" cy="418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0">
              <a:lnSpc>
                <a:spcPct val="100000"/>
              </a:lnSpc>
            </a:pPr>
            <a:r>
              <a:rPr lang="zh-CN" altLang="en-US" sz="2000" dirty="0" smtClean="0">
                <a:latin typeface="+mn-ea"/>
              </a:rPr>
              <a:t>定义网格搜索：</a:t>
            </a:r>
            <a:endParaRPr lang="zh-CN" altLang="en-US" sz="2000" dirty="0">
              <a:latin typeface="+mn-ea"/>
            </a:endParaRPr>
          </a:p>
        </p:txBody>
      </p:sp>
      <p:grpSp>
        <p:nvGrpSpPr>
          <p:cNvPr id="31" name="组合 30"/>
          <p:cNvGrpSpPr/>
          <p:nvPr/>
        </p:nvGrpSpPr>
        <p:grpSpPr>
          <a:xfrm>
            <a:off x="2343785" y="2924810"/>
            <a:ext cx="6433185" cy="1706880"/>
            <a:chOff x="2080816" y="4437873"/>
            <a:chExt cx="6594475" cy="1706880"/>
          </a:xfrm>
        </p:grpSpPr>
        <p:sp>
          <p:nvSpPr>
            <p:cNvPr id="32" name="矩形 31"/>
            <p:cNvSpPr/>
            <p:nvPr/>
          </p:nvSpPr>
          <p:spPr>
            <a:xfrm>
              <a:off x="2080816" y="4437873"/>
              <a:ext cx="6594475" cy="1706880"/>
            </a:xfrm>
            <a:prstGeom prst="rect">
              <a:avLst/>
            </a:prstGeom>
          </p:spPr>
          <p:txBody>
            <a:bodyPr wrap="square">
              <a:spAutoFit/>
            </a:bodyPr>
            <a:lstStyle/>
            <a:p>
              <a:pPr>
                <a:spcBef>
                  <a:spcPts val="1000"/>
                </a:spcBef>
              </a:pPr>
              <a:r>
                <a:rPr lang="en-US" altLang="zh-CN" sz="2000" dirty="0"/>
                <a:t>param_grid = {</a:t>
              </a:r>
              <a:endParaRPr lang="en-US" altLang="zh-CN" sz="2000" dirty="0"/>
            </a:p>
            <a:p>
              <a:pPr>
                <a:spcBef>
                  <a:spcPts val="1000"/>
                </a:spcBef>
              </a:pPr>
              <a:r>
                <a:rPr lang="en-US" altLang="zh-CN" sz="2000" dirty="0"/>
                <a:t>    'penalty': [None, 'l2', </a:t>
              </a:r>
              <a:r>
                <a:rPr lang="en-US" altLang="zh-CN" sz="2000" dirty="0">
                  <a:sym typeface="+mn-ea"/>
                </a:rPr>
                <a:t>'l1'</a:t>
              </a:r>
              <a:r>
                <a:rPr lang="en-US" altLang="zh-CN" sz="2000" dirty="0"/>
                <a:t>],</a:t>
              </a:r>
              <a:endParaRPr lang="en-US" altLang="zh-CN" sz="2000" dirty="0"/>
            </a:p>
            <a:p>
              <a:pPr>
                <a:spcBef>
                  <a:spcPts val="1000"/>
                </a:spcBef>
              </a:pPr>
              <a:r>
                <a:rPr lang="en-US" altLang="zh-CN" sz="2000" dirty="0"/>
                <a:t>    'alpha': [0.0001, 0.001, 0.01],</a:t>
              </a:r>
              <a:endParaRPr lang="en-US" altLang="zh-CN" sz="2000" dirty="0"/>
            </a:p>
            <a:p>
              <a:pPr>
                <a:spcBef>
                  <a:spcPts val="1000"/>
                </a:spcBef>
              </a:pPr>
              <a:r>
                <a:rPr lang="en-US" altLang="zh-CN" sz="2000" dirty="0"/>
                <a:t>}</a:t>
              </a:r>
              <a:endParaRPr lang="en-US" altLang="zh-CN" sz="2000" dirty="0"/>
            </a:p>
          </p:txBody>
        </p:sp>
        <p:sp>
          <p:nvSpPr>
            <p:cNvPr id="33" name="矩形 32"/>
            <p:cNvSpPr/>
            <p:nvPr/>
          </p:nvSpPr>
          <p:spPr>
            <a:xfrm>
              <a:off x="2080816" y="4437873"/>
              <a:ext cx="5880735" cy="1686560"/>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2343707" y="4830226"/>
            <a:ext cx="5976620" cy="894715"/>
            <a:chOff x="2080817" y="5654456"/>
            <a:chExt cx="5976620" cy="894715"/>
          </a:xfrm>
        </p:grpSpPr>
        <p:sp>
          <p:nvSpPr>
            <p:cNvPr id="35" name="矩形 34"/>
            <p:cNvSpPr/>
            <p:nvPr/>
          </p:nvSpPr>
          <p:spPr>
            <a:xfrm>
              <a:off x="2080817" y="5715416"/>
              <a:ext cx="5976620" cy="706755"/>
            </a:xfrm>
            <a:prstGeom prst="rect">
              <a:avLst/>
            </a:prstGeom>
          </p:spPr>
          <p:txBody>
            <a:bodyPr wrap="square">
              <a:spAutoFit/>
            </a:bodyPr>
            <a:lstStyle/>
            <a:p>
              <a:pPr>
                <a:spcBef>
                  <a:spcPts val="1000"/>
                </a:spcBef>
              </a:pPr>
              <a:r>
                <a:rPr lang="en-US" altLang="zh-CN" sz="2000">
                  <a:latin typeface="+mn-lt"/>
                  <a:ea typeface="+mn-ea"/>
                </a:rPr>
                <a:t>grid_search = GridSearchCV(estimator=model, param_grid=param_grid, cv=3)</a:t>
              </a:r>
              <a:endParaRPr lang="en-US" altLang="zh-CN" sz="2000">
                <a:latin typeface="+mn-lt"/>
                <a:ea typeface="+mn-ea"/>
              </a:endParaRPr>
            </a:p>
          </p:txBody>
        </p:sp>
        <p:sp>
          <p:nvSpPr>
            <p:cNvPr id="36" name="矩形 35"/>
            <p:cNvSpPr/>
            <p:nvPr/>
          </p:nvSpPr>
          <p:spPr>
            <a:xfrm>
              <a:off x="2080817" y="5654456"/>
              <a:ext cx="5737225" cy="894715"/>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占位符 3"/>
          <p:cNvSpPr txBox="1"/>
          <p:nvPr/>
        </p:nvSpPr>
        <p:spPr bwMode="auto">
          <a:xfrm>
            <a:off x="522730" y="1978665"/>
            <a:ext cx="1694783" cy="418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457200">
              <a:lnSpc>
                <a:spcPct val="100000"/>
              </a:lnSpc>
            </a:pPr>
            <a:r>
              <a:rPr lang="zh-CN" altLang="en-US" sz="2000" dirty="0">
                <a:latin typeface="+mn-ea"/>
              </a:rPr>
              <a:t>导</a:t>
            </a:r>
            <a:r>
              <a:rPr lang="zh-CN" altLang="en-US" sz="2000" dirty="0" smtClean="0">
                <a:latin typeface="+mn-ea"/>
              </a:rPr>
              <a:t>入库：</a:t>
            </a:r>
            <a:endParaRPr lang="en-US" altLang="zh-CN" sz="2000" b="0" dirty="0" smtClean="0"/>
          </a:p>
        </p:txBody>
      </p:sp>
      <p:sp>
        <p:nvSpPr>
          <p:cNvPr id="7" name="文本占位符 3"/>
          <p:cNvSpPr txBox="1"/>
          <p:nvPr/>
        </p:nvSpPr>
        <p:spPr bwMode="auto">
          <a:xfrm>
            <a:off x="74930" y="3058160"/>
            <a:ext cx="2320290" cy="418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0">
              <a:lnSpc>
                <a:spcPct val="100000"/>
              </a:lnSpc>
            </a:pPr>
            <a:r>
              <a:rPr lang="zh-CN" altLang="en-US" sz="2000" dirty="0" smtClean="0">
                <a:latin typeface="+mn-ea"/>
              </a:rPr>
              <a:t>定义超参数网格：</a:t>
            </a:r>
            <a:endParaRPr lang="zh-CN" altLang="en-US" sz="2000" dirty="0">
              <a:latin typeface="+mn-ea"/>
            </a:endParaRPr>
          </a:p>
        </p:txBody>
      </p:sp>
      <p:sp>
        <p:nvSpPr>
          <p:cNvPr id="3" name="文本占位符 3"/>
          <p:cNvSpPr txBox="1"/>
          <p:nvPr>
            <p:custDataLst>
              <p:tags r:id="rId2"/>
            </p:custDataLst>
          </p:nvPr>
        </p:nvSpPr>
        <p:spPr bwMode="auto">
          <a:xfrm>
            <a:off x="613410" y="5982970"/>
            <a:ext cx="1512570" cy="418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B0704020202020204" pitchFamily="34" charset="0"/>
              <a:buNone/>
              <a:defRPr sz="2800" b="1"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704020202020204" pitchFamily="34" charset="0"/>
              <a:buNone/>
              <a:defRPr sz="2400" b="1"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704020202020204" pitchFamily="34" charset="0"/>
              <a:buNone/>
              <a:defRPr sz="2000" b="1"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704020202020204" pitchFamily="34" charset="0"/>
              <a:buNone/>
              <a:defRPr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a:lstStyle>
          <a:p>
            <a:pPr marL="0" indent="0">
              <a:lnSpc>
                <a:spcPct val="100000"/>
              </a:lnSpc>
            </a:pPr>
            <a:r>
              <a:rPr lang="zh-CN" altLang="en-US" sz="2000" dirty="0" smtClean="0">
                <a:latin typeface="+mn-ea"/>
              </a:rPr>
              <a:t>拟合</a:t>
            </a:r>
            <a:r>
              <a:rPr lang="zh-CN" altLang="en-US" sz="2000" dirty="0" smtClean="0">
                <a:latin typeface="+mn-ea"/>
              </a:rPr>
              <a:t>数据：</a:t>
            </a:r>
            <a:endParaRPr lang="zh-CN" altLang="en-US" sz="2000" dirty="0">
              <a:latin typeface="+mn-ea"/>
            </a:endParaRPr>
          </a:p>
        </p:txBody>
      </p:sp>
      <p:grpSp>
        <p:nvGrpSpPr>
          <p:cNvPr id="5" name="组合 4"/>
          <p:cNvGrpSpPr/>
          <p:nvPr/>
        </p:nvGrpSpPr>
        <p:grpSpPr>
          <a:xfrm>
            <a:off x="2343706" y="5985368"/>
            <a:ext cx="5880735" cy="475615"/>
            <a:chOff x="2080816" y="4437873"/>
            <a:chExt cx="5880735" cy="475615"/>
          </a:xfrm>
        </p:grpSpPr>
        <p:sp>
          <p:nvSpPr>
            <p:cNvPr id="8" name="矩形 7"/>
            <p:cNvSpPr/>
            <p:nvPr>
              <p:custDataLst>
                <p:tags r:id="rId3"/>
              </p:custDataLst>
            </p:nvPr>
          </p:nvSpPr>
          <p:spPr>
            <a:xfrm>
              <a:off x="2080816" y="4491848"/>
              <a:ext cx="5880735" cy="398780"/>
            </a:xfrm>
            <a:prstGeom prst="rect">
              <a:avLst/>
            </a:prstGeom>
          </p:spPr>
          <p:txBody>
            <a:bodyPr wrap="square">
              <a:spAutoFit/>
            </a:bodyPr>
            <a:p>
              <a:pPr>
                <a:spcBef>
                  <a:spcPts val="1000"/>
                </a:spcBef>
              </a:pPr>
              <a:r>
                <a:rPr lang="en-US" altLang="zh-CN" sz="2000" dirty="0"/>
                <a:t>grid_search.fit(X, y)</a:t>
              </a:r>
              <a:endParaRPr lang="en-US" altLang="zh-CN" sz="2000" dirty="0"/>
            </a:p>
          </p:txBody>
        </p:sp>
        <p:sp>
          <p:nvSpPr>
            <p:cNvPr id="9" name="矩形 8"/>
            <p:cNvSpPr/>
            <p:nvPr>
              <p:custDataLst>
                <p:tags r:id="rId4"/>
              </p:custDataLst>
            </p:nvPr>
          </p:nvSpPr>
          <p:spPr>
            <a:xfrm>
              <a:off x="2080816" y="4437873"/>
              <a:ext cx="5880735" cy="475615"/>
            </a:xfrm>
            <a:prstGeom prst="rect">
              <a:avLst/>
            </a:prstGeom>
            <a:noFill/>
            <a:ln w="28575">
              <a:solidFill>
                <a:srgbClr val="1165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随机</a:t>
            </a:r>
            <a:r>
              <a:rPr lang="zh-CN" altLang="en-US" sz="4000" dirty="0">
                <a:solidFill>
                  <a:srgbClr val="1353A2"/>
                </a:solidFill>
                <a:cs typeface="+mn-cs"/>
                <a:sym typeface="+mn-ea"/>
              </a:rPr>
              <a:t>搜索</a:t>
            </a:r>
            <a:endParaRPr lang="zh-CN" altLang="en-US" sz="4000" dirty="0">
              <a:solidFill>
                <a:srgbClr val="1353A2"/>
              </a:solidFill>
              <a:cs typeface="+mn-cs"/>
              <a:sym typeface="+mn-ea"/>
            </a:endParaRPr>
          </a:p>
        </p:txBody>
      </p:sp>
      <p:sp>
        <p:nvSpPr>
          <p:cNvPr id="3" name="文本框 2"/>
          <p:cNvSpPr txBox="1"/>
          <p:nvPr/>
        </p:nvSpPr>
        <p:spPr>
          <a:xfrm>
            <a:off x="1555115" y="1420495"/>
            <a:ext cx="9081135" cy="479742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随机搜索（</a:t>
            </a:r>
            <a:r>
              <a:rPr lang="en-US" altLang="zh-CN" sz="2600" dirty="0">
                <a:latin typeface="微软雅黑" charset="0"/>
                <a:ea typeface="微软雅黑" charset="0"/>
                <a:cs typeface="Arial" panose="020B0704020202020204" pitchFamily="34" charset="0"/>
                <a:sym typeface="+mn-ea"/>
              </a:rPr>
              <a:t>Random Search</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不同超参数对模型性能的影响有很大差异．有些超参数（比如正则化系数）对模型性能的影响有限，而另一些超参数（比如学习率）对模型性能影响比较大。</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在这种情况下，采用网格搜索会在不重要的超参数上进行不必要的尝试．一种在实践中比较有效的改进方法是对超参数进行随机组合，然后选取一个性能最好的配置，这就是</a:t>
            </a:r>
            <a:r>
              <a:rPr lang="zh-CN" sz="2600" dirty="0">
                <a:solidFill>
                  <a:srgbClr val="FF0000"/>
                </a:solidFill>
                <a:latin typeface="微软雅黑" charset="0"/>
                <a:ea typeface="微软雅黑" charset="0"/>
                <a:cs typeface="Arial" panose="020B0704020202020204" pitchFamily="34" charset="0"/>
                <a:sym typeface="+mn-ea"/>
              </a:rPr>
              <a:t>随机搜索。</a:t>
            </a:r>
            <a:endParaRPr lang="zh-CN" sz="2600" dirty="0">
              <a:solidFill>
                <a:srgbClr val="FF0000"/>
              </a:solidFill>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随机</a:t>
            </a:r>
            <a:r>
              <a:rPr lang="zh-CN" altLang="en-US" sz="4000" dirty="0">
                <a:solidFill>
                  <a:srgbClr val="1353A2"/>
                </a:solidFill>
                <a:cs typeface="+mn-cs"/>
                <a:sym typeface="+mn-ea"/>
              </a:rPr>
              <a:t>搜索</a:t>
            </a:r>
            <a:endParaRPr lang="zh-CN" altLang="en-US" sz="4000" dirty="0">
              <a:solidFill>
                <a:srgbClr val="1353A2"/>
              </a:solidFill>
              <a:cs typeface="+mn-cs"/>
              <a:sym typeface="+mn-ea"/>
            </a:endParaRPr>
          </a:p>
        </p:txBody>
      </p:sp>
      <p:sp>
        <p:nvSpPr>
          <p:cNvPr id="3" name="文本框 2"/>
          <p:cNvSpPr txBox="1"/>
          <p:nvPr/>
        </p:nvSpPr>
        <p:spPr>
          <a:xfrm>
            <a:off x="1555115" y="1312545"/>
            <a:ext cx="9081135" cy="479742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lang="zh-CN" sz="2600" dirty="0">
                <a:latin typeface="微软雅黑" charset="0"/>
                <a:ea typeface="微软雅黑" charset="0"/>
                <a:cs typeface="Arial" panose="020B0704020202020204" pitchFamily="34" charset="0"/>
                <a:sym typeface="+mn-ea"/>
              </a:rPr>
              <a:t>随机搜索（</a:t>
            </a:r>
            <a:r>
              <a:rPr lang="en-US" altLang="zh-CN" sz="2600" dirty="0">
                <a:latin typeface="微软雅黑" charset="0"/>
                <a:ea typeface="微软雅黑" charset="0"/>
                <a:cs typeface="Arial" panose="020B0704020202020204" pitchFamily="34" charset="0"/>
                <a:sym typeface="+mn-ea"/>
              </a:rPr>
              <a:t>Random Search</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随机搜索是一种随机化的搜索方法，它通过随机采样超参数的组合来寻找最优超参数。与网格搜索相比，随机搜索不会遍历所有可能的超参数组合，而是在超参数空间中随机抽取一定数量的组合进行评估。</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例如，对于两个超参数，每个超参数有 10 种可能取值，网格搜索会评估 10×10 =100 种组合，而随机搜索可能只选取 20 种随机组合来评估。</a:t>
            </a: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贝叶斯</a:t>
            </a:r>
            <a:r>
              <a:rPr lang="zh-CN" altLang="en-US" sz="4000" dirty="0">
                <a:solidFill>
                  <a:srgbClr val="1353A2"/>
                </a:solidFill>
                <a:cs typeface="+mn-cs"/>
                <a:sym typeface="+mn-ea"/>
              </a:rPr>
              <a:t>优化</a:t>
            </a:r>
            <a:endParaRPr lang="zh-CN" altLang="en-US" sz="4000" dirty="0">
              <a:solidFill>
                <a:srgbClr val="1353A2"/>
              </a:solidFill>
              <a:cs typeface="+mn-cs"/>
              <a:sym typeface="+mn-ea"/>
            </a:endParaRPr>
          </a:p>
        </p:txBody>
      </p:sp>
      <p:sp>
        <p:nvSpPr>
          <p:cNvPr id="3" name="文本框 2"/>
          <p:cNvSpPr txBox="1"/>
          <p:nvPr/>
        </p:nvSpPr>
        <p:spPr>
          <a:xfrm>
            <a:off x="1555115" y="1177925"/>
            <a:ext cx="9081135" cy="528383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sz="2600" dirty="0">
                <a:latin typeface="微软雅黑" charset="0"/>
                <a:ea typeface="微软雅黑" charset="0"/>
                <a:cs typeface="Arial" panose="020B0704020202020204" pitchFamily="34" charset="0"/>
                <a:sym typeface="+mn-ea"/>
              </a:rPr>
              <a:t>贝叶斯优化（Bayesian Optimization</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dirty="0">
                <a:latin typeface="微软雅黑" charset="0"/>
                <a:ea typeface="微软雅黑" charset="0"/>
                <a:cs typeface="Arial" panose="020B0704020202020204" pitchFamily="34" charset="0"/>
                <a:sym typeface="+mn-ea"/>
              </a:rPr>
              <a:t>贝叶斯优化是一种基于概率模型的全局优化方法，它通过构建目标函数的概率模型来寻找最优超参数。</a:t>
            </a:r>
            <a:endParaRPr lang="zh-CN"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dirty="0">
                <a:latin typeface="微软雅黑" charset="0"/>
                <a:ea typeface="微软雅黑" charset="0"/>
                <a:cs typeface="Arial" panose="020B0704020202020204" pitchFamily="34" charset="0"/>
                <a:sym typeface="+mn-ea"/>
              </a:rPr>
              <a:t>贝叶斯优化首先利用已有的观测数据训练一个高斯过程模型，然后利用该模型预测未观测点的目标函数值和不确定性。</a:t>
            </a:r>
            <a:endParaRPr lang="zh-CN"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dirty="0">
                <a:latin typeface="微软雅黑" charset="0"/>
                <a:ea typeface="微软雅黑" charset="0"/>
                <a:cs typeface="Arial" panose="020B0704020202020204" pitchFamily="34" charset="0"/>
                <a:sym typeface="+mn-ea"/>
              </a:rPr>
              <a:t>接着，贝叶斯优化使用一个采集函数（Acquisition Function）来确定下一个采样点，该采集函数平衡了探索（Exploration）和利用（Exploitation）的权衡。</a:t>
            </a:r>
            <a:endParaRPr lang="zh-CN"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endParaRPr lang="zh-CN"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r>
              <a:rPr lang="zh-CN" altLang="en-US" sz="4000" dirty="0">
                <a:solidFill>
                  <a:srgbClr val="1353A2"/>
                </a:solidFill>
                <a:cs typeface="+mn-cs"/>
                <a:sym typeface="+mn-ea"/>
              </a:rPr>
              <a:t>贝叶斯</a:t>
            </a:r>
            <a:r>
              <a:rPr lang="zh-CN" altLang="en-US" sz="4000" dirty="0">
                <a:solidFill>
                  <a:srgbClr val="1353A2"/>
                </a:solidFill>
                <a:cs typeface="+mn-cs"/>
                <a:sym typeface="+mn-ea"/>
              </a:rPr>
              <a:t>优化</a:t>
            </a:r>
            <a:endParaRPr lang="zh-CN" altLang="en-US" sz="4000" dirty="0">
              <a:solidFill>
                <a:srgbClr val="1353A2"/>
              </a:solidFill>
              <a:cs typeface="+mn-cs"/>
              <a:sym typeface="+mn-ea"/>
            </a:endParaRPr>
          </a:p>
        </p:txBody>
      </p:sp>
      <p:sp>
        <p:nvSpPr>
          <p:cNvPr id="3" name="文本框 2"/>
          <p:cNvSpPr txBox="1"/>
          <p:nvPr/>
        </p:nvSpPr>
        <p:spPr>
          <a:xfrm>
            <a:off x="1555115" y="1177925"/>
            <a:ext cx="9081135" cy="4797425"/>
          </a:xfrm>
          <a:prstGeom prst="rect">
            <a:avLst/>
          </a:prstGeom>
          <a:noFill/>
        </p:spPr>
        <p:txBody>
          <a:bodyPr wrap="square" rtlCol="0" anchor="t">
            <a:noAutofit/>
          </a:bodyPr>
          <a:p>
            <a:pPr marL="457200" indent="-457200" eaLnBrk="1" latinLnBrk="0" hangingPunct="1">
              <a:lnSpc>
                <a:spcPct val="150000"/>
              </a:lnSpc>
              <a:buFont typeface="Wingdings" panose="05000000000000000000" charset="0"/>
              <a:buChar char=""/>
            </a:pPr>
            <a:r>
              <a:rPr sz="2600" dirty="0">
                <a:latin typeface="微软雅黑" charset="0"/>
                <a:ea typeface="微软雅黑" charset="0"/>
                <a:cs typeface="Arial" panose="020B0704020202020204" pitchFamily="34" charset="0"/>
                <a:sym typeface="+mn-ea"/>
              </a:rPr>
              <a:t>贝叶斯优化（Bayesian Optimization</a:t>
            </a:r>
            <a:r>
              <a:rPr lang="zh-CN" sz="2600" dirty="0">
                <a:latin typeface="微软雅黑" charset="0"/>
                <a:ea typeface="微软雅黑" charset="0"/>
                <a:cs typeface="Arial" panose="020B0704020202020204" pitchFamily="34" charset="0"/>
                <a:sym typeface="+mn-ea"/>
              </a:rPr>
              <a:t>）：</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r>
              <a:rPr lang="zh-CN" sz="2600" dirty="0">
                <a:latin typeface="微软雅黑" charset="0"/>
                <a:ea typeface="微软雅黑" charset="0"/>
                <a:cs typeface="Arial" panose="020B0704020202020204" pitchFamily="34" charset="0"/>
                <a:sym typeface="+mn-ea"/>
              </a:rPr>
              <a:t>最后，贝叶斯优化根据采集函数的结果选择新的超参数组合进行评估，并更新高斯过程模型。这个过程会不断迭代，直到满足停止条件。</a:t>
            </a:r>
            <a:endParaRPr lang="zh-CN" sz="2600" dirty="0">
              <a:latin typeface="微软雅黑" charset="0"/>
              <a:ea typeface="微软雅黑" charset="0"/>
              <a:cs typeface="Arial" panose="020B0704020202020204" pitchFamily="34" charset="0"/>
              <a:sym typeface="+mn-ea"/>
            </a:endParaRPr>
          </a:p>
          <a:p>
            <a:pPr marL="914400" lvl="1" indent="-457200" eaLnBrk="1" latinLnBrk="0" hangingPunct="1">
              <a:lnSpc>
                <a:spcPct val="150000"/>
              </a:lnSpc>
              <a:buFont typeface="Arial" panose="020B0704020202020204" pitchFamily="34" charset="0"/>
              <a:buChar char="•"/>
            </a:pPr>
            <a:endParaRPr lang="zh-CN" sz="2600" dirty="0">
              <a:latin typeface="微软雅黑" charset="0"/>
              <a:ea typeface="微软雅黑" charset="0"/>
              <a:cs typeface="Arial" panose="020B0704020202020204" pitchFamily="34" charset="0"/>
              <a:sym typeface="+mn-ea"/>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94664" y="262937"/>
            <a:ext cx="5379334" cy="706755"/>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buFontTx/>
              <a:buNone/>
              <a:defRPr/>
            </a:pPr>
            <a:r>
              <a:rPr lang="zh-CN" altLang="en-US" sz="4000" dirty="0">
                <a:solidFill>
                  <a:srgbClr val="1353A2"/>
                </a:solidFill>
                <a:latin typeface="微软雅黑" panose="020B0503020204020204" pitchFamily="34" charset="-122"/>
                <a:ea typeface="微软雅黑" panose="020B0503020204020204" pitchFamily="34" charset="-122"/>
                <a:sym typeface="+mn-ea"/>
              </a:rPr>
              <a:t>概述</a:t>
            </a:r>
            <a:endParaRPr lang="zh-CN" altLang="en-US" sz="4000" dirty="0">
              <a:solidFill>
                <a:srgbClr val="1353A2"/>
              </a:solidFill>
              <a:latin typeface="微软雅黑" panose="020B0503020204020204" pitchFamily="34" charset="-122"/>
              <a:ea typeface="微软雅黑" panose="020B0503020204020204" pitchFamily="34" charset="-122"/>
              <a:sym typeface="+mn-ea"/>
            </a:endParaRPr>
          </a:p>
        </p:txBody>
      </p:sp>
      <p:pic>
        <p:nvPicPr>
          <p:cNvPr id="18" name="图片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28404" y="3417756"/>
            <a:ext cx="2884578" cy="305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矩形 17"/>
          <p:cNvSpPr>
            <a:spLocks noChangeArrowheads="1"/>
          </p:cNvSpPr>
          <p:nvPr/>
        </p:nvSpPr>
        <p:spPr bwMode="auto">
          <a:xfrm>
            <a:off x="4243070" y="2719070"/>
            <a:ext cx="7771765" cy="2738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4800" b="1" dirty="0">
                <a:solidFill>
                  <a:srgbClr val="FF0000"/>
                </a:solidFill>
                <a:latin typeface="微软雅黑" panose="020B0503020204020204" pitchFamily="34" charset="-122"/>
                <a:ea typeface="微软雅黑" panose="020B0503020204020204" pitchFamily="34" charset="-122"/>
              </a:rPr>
              <a:t>思</a:t>
            </a:r>
            <a:r>
              <a:rPr lang="zh-CN" altLang="en-US" sz="4800" b="1" dirty="0" smtClean="0">
                <a:solidFill>
                  <a:srgbClr val="FF0000"/>
                </a:solidFill>
                <a:latin typeface="微软雅黑" panose="020B0503020204020204" pitchFamily="34" charset="-122"/>
                <a:ea typeface="微软雅黑" panose="020B0503020204020204" pitchFamily="34" charset="-122"/>
              </a:rPr>
              <a:t>考</a:t>
            </a:r>
            <a:r>
              <a:rPr lang="zh-CN" altLang="en-US" sz="4800" b="1" dirty="0">
                <a:solidFill>
                  <a:srgbClr val="FF0000"/>
                </a:solidFill>
                <a:latin typeface="微软雅黑" panose="020B0503020204020204" pitchFamily="34" charset="-122"/>
                <a:ea typeface="微软雅黑" panose="020B0503020204020204" pitchFamily="34" charset="-122"/>
              </a:rPr>
              <a:t>：</a:t>
            </a:r>
            <a:endParaRPr lang="zh-CN" altLang="en-US" sz="4800" b="1" dirty="0">
              <a:solidFill>
                <a:srgbClr val="FF0000"/>
              </a:solidFill>
              <a:latin typeface="微软雅黑" panose="020B0503020204020204" pitchFamily="34" charset="-122"/>
              <a:ea typeface="微软雅黑" panose="020B0503020204020204" pitchFamily="34" charset="-122"/>
            </a:endParaRPr>
          </a:p>
          <a:p>
            <a:pPr>
              <a:lnSpc>
                <a:spcPts val="6000"/>
              </a:lnSpc>
              <a:spcBef>
                <a:spcPts val="0"/>
              </a:spcBef>
            </a:pPr>
            <a:r>
              <a:rPr lang="zh-CN" sz="4200" dirty="0" smtClean="0">
                <a:solidFill>
                  <a:srgbClr val="1353A2"/>
                </a:solidFill>
                <a:latin typeface="微软雅黑" panose="020B0503020204020204" pitchFamily="34" charset="-122"/>
                <a:ea typeface="微软雅黑" panose="020B0503020204020204" pitchFamily="34" charset="-122"/>
              </a:rPr>
              <a:t>是否可能将这种流水线处理思想转移到机器学习领域？</a:t>
            </a:r>
            <a:endParaRPr lang="zh-CN" sz="4200" dirty="0" smtClean="0">
              <a:solidFill>
                <a:srgbClr val="1353A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矩形 2"/>
          <p:cNvSpPr>
            <a:spLocks noChangeArrowheads="1"/>
          </p:cNvSpPr>
          <p:nvPr/>
        </p:nvSpPr>
        <p:spPr bwMode="auto">
          <a:xfrm>
            <a:off x="590550" y="1538568"/>
            <a:ext cx="11010900" cy="4615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457200" indent="-457200">
              <a:lnSpc>
                <a:spcPct val="150000"/>
              </a:lnSpc>
              <a:buFont typeface="Arial" panose="020B0704020202020204" pitchFamily="34" charset="0"/>
              <a:buChar char="•"/>
            </a:pPr>
            <a:r>
              <a:rPr lang="zh-CN" altLang="zh-CN" sz="2800" dirty="0">
                <a:solidFill>
                  <a:srgbClr val="1353A2"/>
                </a:solidFill>
                <a:latin typeface="微软雅黑" panose="020B0503020204020204" pitchFamily="34" charset="-122"/>
                <a:ea typeface="微软雅黑" panose="020B0503020204020204" pitchFamily="34" charset="-122"/>
              </a:rPr>
              <a:t>本章主要介绍了</a:t>
            </a:r>
            <a:r>
              <a:rPr lang="en-US" altLang="zh-CN" sz="2800" dirty="0">
                <a:solidFill>
                  <a:srgbClr val="FF0000"/>
                </a:solidFill>
                <a:latin typeface="微软雅黑" panose="020B0503020204020204" pitchFamily="34" charset="-122"/>
                <a:ea typeface="微软雅黑" panose="020B0503020204020204" pitchFamily="34" charset="-122"/>
              </a:rPr>
              <a:t>Pipeline</a:t>
            </a:r>
            <a:r>
              <a:rPr lang="zh-CN" altLang="zh-CN" sz="2800" dirty="0">
                <a:solidFill>
                  <a:srgbClr val="FF0000"/>
                </a:solidFill>
                <a:latin typeface="微软雅黑" panose="020B0503020204020204" pitchFamily="34" charset="-122"/>
                <a:ea typeface="微软雅黑" panose="020B0503020204020204" pitchFamily="34" charset="-122"/>
              </a:rPr>
              <a:t>的概念与应用、交叉验证原理与作用、超参数优化的意义、网格搜索工作原理</a:t>
            </a:r>
            <a:r>
              <a:rPr lang="zh-CN" altLang="zh-CN" sz="2800" dirty="0">
                <a:solidFill>
                  <a:srgbClr val="1353A2"/>
                </a:solidFill>
                <a:latin typeface="微软雅黑" panose="020B0503020204020204" pitchFamily="34" charset="-122"/>
                <a:ea typeface="微软雅黑" panose="020B0503020204020204" pitchFamily="34" charset="-122"/>
              </a:rPr>
              <a:t>等知识</a:t>
            </a:r>
            <a:r>
              <a:rPr lang="zh-CN" altLang="zh-CN" sz="2800" dirty="0" smtClean="0">
                <a:solidFill>
                  <a:srgbClr val="1353A2"/>
                </a:solidFill>
                <a:latin typeface="微软雅黑" panose="020B0503020204020204" pitchFamily="34" charset="-122"/>
                <a:ea typeface="微软雅黑" panose="020B0503020204020204" pitchFamily="34" charset="-122"/>
              </a:rPr>
              <a:t>。</a:t>
            </a:r>
            <a:endParaRPr lang="en-US" altLang="zh-CN" sz="2800" dirty="0" smtClean="0">
              <a:solidFill>
                <a:srgbClr val="1353A2"/>
              </a:solidFill>
              <a:latin typeface="微软雅黑" panose="020B0503020204020204" pitchFamily="34" charset="-122"/>
              <a:ea typeface="微软雅黑" panose="020B0503020204020204" pitchFamily="34" charset="-122"/>
            </a:endParaRPr>
          </a:p>
          <a:p>
            <a:pPr marL="457200" indent="-457200">
              <a:lnSpc>
                <a:spcPct val="150000"/>
              </a:lnSpc>
              <a:buFont typeface="Arial" panose="020B0704020202020204" pitchFamily="34" charset="0"/>
              <a:buChar char="•"/>
            </a:pPr>
            <a:endParaRPr lang="zh-CN" altLang="en-US" sz="2800" dirty="0">
              <a:solidFill>
                <a:srgbClr val="1353A2"/>
              </a:solidFill>
              <a:latin typeface="微软雅黑" panose="020B0503020204020204" pitchFamily="34" charset="-122"/>
              <a:ea typeface="微软雅黑" panose="020B0503020204020204" pitchFamily="34" charset="-122"/>
            </a:endParaRPr>
          </a:p>
          <a:p>
            <a:pPr marL="457200" indent="-457200">
              <a:lnSpc>
                <a:spcPct val="150000"/>
              </a:lnSpc>
              <a:buFont typeface="Arial" panose="020B0704020202020204" pitchFamily="34" charset="0"/>
              <a:buChar char="•"/>
            </a:pPr>
            <a:r>
              <a:rPr lang="zh-CN" altLang="zh-CN" sz="2800" dirty="0">
                <a:solidFill>
                  <a:srgbClr val="1353A2"/>
                </a:solidFill>
                <a:latin typeface="微软雅黑" panose="020B0503020204020204" pitchFamily="34" charset="-122"/>
                <a:ea typeface="微软雅黑" panose="020B0503020204020204" pitchFamily="34" charset="-122"/>
              </a:rPr>
              <a:t>通过本章的学习，希望读者能</a:t>
            </a:r>
            <a:r>
              <a:rPr sz="2800" dirty="0">
                <a:solidFill>
                  <a:srgbClr val="1353A2"/>
                </a:solidFill>
                <a:latin typeface="微软雅黑" panose="020B0503020204020204" pitchFamily="34" charset="-122"/>
                <a:ea typeface="微软雅黑" panose="020B0503020204020204" pitchFamily="34" charset="-122"/>
              </a:rPr>
              <a:t>够将Pipeline、交叉验证和网格搜索结合起来，解决实际的机器学习问题</a:t>
            </a:r>
            <a:r>
              <a:rPr lang="zh-CN" altLang="en-US" sz="2800" dirty="0">
                <a:solidFill>
                  <a:srgbClr val="1353A2"/>
                </a:solidFill>
                <a:latin typeface="微软雅黑" panose="020B0503020204020204" pitchFamily="34" charset="-122"/>
                <a:ea typeface="微软雅黑" panose="020B0503020204020204" pitchFamily="34" charset="-122"/>
              </a:rPr>
              <a:t>。系统化地处理机器学习中的数据流，科学评估模型性能，并高效优化模型参数，为解决实际问题打下坚实基础</a:t>
            </a:r>
            <a:endParaRPr lang="zh-CN" altLang="en-US" sz="2800" dirty="0">
              <a:solidFill>
                <a:srgbClr val="1353A2"/>
              </a:solidFill>
              <a:latin typeface="微软雅黑" panose="020B0503020204020204" pitchFamily="34" charset="-122"/>
              <a:ea typeface="微软雅黑" panose="020B0503020204020204" pitchFamily="34" charset="-122"/>
            </a:endParaRPr>
          </a:p>
        </p:txBody>
      </p:sp>
      <p:sp>
        <p:nvSpPr>
          <p:cNvPr id="3" name="TextBox 1"/>
          <p:cNvSpPr txBox="1"/>
          <p:nvPr/>
        </p:nvSpPr>
        <p:spPr>
          <a:xfrm>
            <a:off x="2494914" y="262889"/>
            <a:ext cx="6059170" cy="706755"/>
          </a:xfrm>
          <a:prstGeom prst="rect">
            <a:avLst/>
          </a:prstGeom>
          <a:noFill/>
          <a:effectLst>
            <a:reflection blurRad="6350" stA="50000" endA="300" endPos="38500" dist="50800" dir="5400000" sy="-100000" algn="bl" rotWithShape="0"/>
          </a:effectLst>
        </p:spPr>
        <p:txBody>
          <a:bodyPr>
            <a:spAutoFit/>
          </a:bodyPr>
          <a:lstStyle/>
          <a:p>
            <a:pPr fontAlgn="auto">
              <a:spcBef>
                <a:spcPts val="0"/>
              </a:spcBef>
              <a:spcAft>
                <a:spcPts val="0"/>
              </a:spcAft>
              <a:buFontTx/>
              <a:buNone/>
              <a:defRPr/>
            </a:pPr>
            <a:r>
              <a:rPr lang="zh-CN" altLang="zh-CN" sz="4000" dirty="0">
                <a:solidFill>
                  <a:srgbClr val="1353A2"/>
                </a:solidFill>
                <a:latin typeface="微软雅黑" panose="020B0503020204020204" pitchFamily="34" charset="-122"/>
                <a:ea typeface="微软雅黑" panose="020B0503020204020204" pitchFamily="34" charset="-122"/>
                <a:sym typeface="+mn-ea"/>
              </a:rPr>
              <a:t>本章小结</a:t>
            </a:r>
            <a:endParaRPr lang="zh-CN" altLang="zh-CN" sz="4000" dirty="0">
              <a:solidFill>
                <a:srgbClr val="1353A2"/>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pPr algn="l" fontAlgn="auto">
              <a:lnSpc>
                <a:spcPct val="100000"/>
              </a:lnSpc>
              <a:spcBef>
                <a:spcPts val="0"/>
              </a:spcBef>
              <a:spcAft>
                <a:spcPts val="0"/>
              </a:spcAft>
              <a:buClrTx/>
              <a:buSzTx/>
              <a:buFont typeface="Arial" panose="020B0704020202020204" pitchFamily="34" charset="0"/>
              <a:defRPr/>
            </a:pPr>
            <a:r>
              <a:rPr lang="zh-CN" altLang="en-US" sz="4000" dirty="0">
                <a:solidFill>
                  <a:srgbClr val="1353A2"/>
                </a:solidFill>
                <a:cs typeface="+mn-cs"/>
              </a:rPr>
              <a:t>概述</a:t>
            </a:r>
            <a:endParaRPr lang="zh-CN" altLang="en-US" sz="4000" dirty="0">
              <a:solidFill>
                <a:srgbClr val="1353A2"/>
              </a:solidFill>
              <a:cs typeface="+mn-cs"/>
            </a:endParaRPr>
          </a:p>
        </p:txBody>
      </p:sp>
      <p:pic>
        <p:nvPicPr>
          <p:cNvPr id="2" name="图片 1"/>
          <p:cNvPicPr>
            <a:picLocks noChangeAspect="1"/>
          </p:cNvPicPr>
          <p:nvPr/>
        </p:nvPicPr>
        <p:blipFill>
          <a:blip r:embed="rId1"/>
          <a:srcRect t="10534" b="21149"/>
          <a:stretch>
            <a:fillRect/>
          </a:stretch>
        </p:blipFill>
        <p:spPr>
          <a:xfrm>
            <a:off x="640080" y="1492250"/>
            <a:ext cx="10911840" cy="2837180"/>
          </a:xfrm>
          <a:prstGeom prst="rect">
            <a:avLst/>
          </a:prstGeom>
        </p:spPr>
      </p:pic>
      <p:sp>
        <p:nvSpPr>
          <p:cNvPr id="3" name="文本框 2"/>
          <p:cNvSpPr txBox="1"/>
          <p:nvPr/>
        </p:nvSpPr>
        <p:spPr>
          <a:xfrm>
            <a:off x="1275080" y="4492625"/>
            <a:ext cx="9642475" cy="1845310"/>
          </a:xfrm>
          <a:prstGeom prst="rect">
            <a:avLst/>
          </a:prstGeom>
          <a:noFill/>
        </p:spPr>
        <p:txBody>
          <a:bodyPr wrap="square" rtlCol="0" anchor="t">
            <a:spAutoFit/>
          </a:bodyPr>
          <a:p>
            <a:pPr marL="342900" indent="-342900" eaLnBrk="1" latinLnBrk="0" hangingPunct="1">
              <a:spcAft>
                <a:spcPts val="1200"/>
              </a:spcAft>
              <a:buFont typeface="Arial" panose="020B0704020202020204" pitchFamily="34" charset="0"/>
              <a:buChar char="•"/>
            </a:pPr>
            <a:r>
              <a:rPr lang="zh-CN" altLang="en-US" sz="2600">
                <a:latin typeface="微软雅黑" charset="0"/>
                <a:ea typeface="微软雅黑" charset="0"/>
                <a:cs typeface="微软雅黑" charset="0"/>
              </a:rPr>
              <a:t>在简单分析与建模时，可以对每个板块进行单独的构建和应用。</a:t>
            </a:r>
            <a:endParaRPr lang="zh-CN" altLang="en-US" sz="2600">
              <a:latin typeface="微软雅黑" charset="0"/>
              <a:ea typeface="微软雅黑" charset="0"/>
              <a:cs typeface="微软雅黑" charset="0"/>
            </a:endParaRPr>
          </a:p>
          <a:p>
            <a:pPr marL="342900" indent="-342900" eaLnBrk="1" latinLnBrk="0" hangingPunct="1">
              <a:spcAft>
                <a:spcPts val="1200"/>
              </a:spcAft>
              <a:buFont typeface="Arial" panose="020B0704020202020204" pitchFamily="34" charset="0"/>
              <a:buChar char="•"/>
            </a:pPr>
            <a:r>
              <a:rPr lang="zh-CN" altLang="en-US" sz="2600">
                <a:latin typeface="微软雅黑" charset="0"/>
                <a:ea typeface="微软雅黑" charset="0"/>
                <a:cs typeface="微软雅黑" charset="0"/>
              </a:rPr>
              <a:t>但在企业级应用中，我们更希望机器学习项目中的不同环节有序地构建成</a:t>
            </a:r>
            <a:r>
              <a:rPr lang="zh-CN" altLang="en-US" sz="2600">
                <a:solidFill>
                  <a:srgbClr val="FF0000"/>
                </a:solidFill>
                <a:latin typeface="微软雅黑" charset="0"/>
                <a:ea typeface="微软雅黑" charset="0"/>
                <a:cs typeface="微软雅黑" charset="0"/>
              </a:rPr>
              <a:t>工作流</a:t>
            </a:r>
            <a:r>
              <a:rPr lang="zh-CN" altLang="en-US" sz="2600">
                <a:latin typeface="微软雅黑" charset="0"/>
                <a:ea typeface="微软雅黑" charset="0"/>
                <a:cs typeface="微软雅黑" charset="0"/>
              </a:rPr>
              <a:t>，这样不同流程步骤更易于理解、可重现、也可以防止数据泄漏等问题。</a:t>
            </a:r>
            <a:endParaRPr lang="zh-CN" altLang="en-US" sz="2600">
              <a:latin typeface="微软雅黑" charset="0"/>
              <a:ea typeface="微软雅黑" charset="0"/>
              <a:cs typeface="微软雅黑"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linds(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linds(horizontal)">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pPr algn="l" fontAlgn="auto">
              <a:lnSpc>
                <a:spcPct val="100000"/>
              </a:lnSpc>
              <a:spcBef>
                <a:spcPts val="0"/>
              </a:spcBef>
              <a:spcAft>
                <a:spcPts val="0"/>
              </a:spcAft>
              <a:buClrTx/>
              <a:buSzTx/>
              <a:buFont typeface="Arial" panose="020B0704020202020204" pitchFamily="34" charset="0"/>
              <a:defRPr/>
            </a:pPr>
            <a:r>
              <a:rPr lang="zh-CN" altLang="en-US" sz="4000" dirty="0">
                <a:solidFill>
                  <a:srgbClr val="1353A2"/>
                </a:solidFill>
                <a:cs typeface="+mn-cs"/>
              </a:rPr>
              <a:t>概述</a:t>
            </a:r>
            <a:endParaRPr lang="zh-CN" altLang="en-US" sz="4000" dirty="0">
              <a:solidFill>
                <a:srgbClr val="1353A2"/>
              </a:solidFill>
              <a:cs typeface="+mn-cs"/>
            </a:endParaRPr>
          </a:p>
        </p:txBody>
      </p:sp>
      <p:grpSp>
        <p:nvGrpSpPr>
          <p:cNvPr id="18" name="组合 17"/>
          <p:cNvGrpSpPr/>
          <p:nvPr/>
        </p:nvGrpSpPr>
        <p:grpSpPr>
          <a:xfrm>
            <a:off x="0" y="3429000"/>
            <a:ext cx="2766060" cy="2435860"/>
            <a:chOff x="0" y="5400"/>
            <a:chExt cx="4356" cy="3836"/>
          </a:xfrm>
        </p:grpSpPr>
        <p:pic>
          <p:nvPicPr>
            <p:cNvPr id="6" name="图片 5"/>
            <p:cNvPicPr>
              <a:picLocks noChangeAspect="1"/>
            </p:cNvPicPr>
            <p:nvPr>
              <p:custDataLst>
                <p:tags r:id="rId1"/>
              </p:custDataLst>
            </p:nvPr>
          </p:nvPicPr>
          <p:blipFill>
            <a:blip r:embed="rId2"/>
            <a:srcRect l="31942" t="11008" r="23871" b="4638"/>
            <a:stretch>
              <a:fillRect/>
            </a:stretch>
          </p:blipFill>
          <p:spPr>
            <a:xfrm>
              <a:off x="1455" y="5400"/>
              <a:ext cx="1688" cy="3222"/>
            </a:xfrm>
            <a:prstGeom prst="rect">
              <a:avLst/>
            </a:prstGeom>
          </p:spPr>
        </p:pic>
        <p:pic>
          <p:nvPicPr>
            <p:cNvPr id="14" name="图片 13"/>
            <p:cNvPicPr>
              <a:picLocks noChangeAspect="1"/>
            </p:cNvPicPr>
            <p:nvPr>
              <p:custDataLst>
                <p:tags r:id="rId3"/>
              </p:custDataLst>
            </p:nvPr>
          </p:nvPicPr>
          <p:blipFill>
            <a:blip r:embed="rId4"/>
            <a:stretch>
              <a:fillRect/>
            </a:stretch>
          </p:blipFill>
          <p:spPr>
            <a:xfrm>
              <a:off x="1168" y="8208"/>
              <a:ext cx="2263" cy="1028"/>
            </a:xfrm>
            <a:prstGeom prst="rect">
              <a:avLst/>
            </a:prstGeom>
          </p:spPr>
        </p:pic>
        <p:pic>
          <p:nvPicPr>
            <p:cNvPr id="11" name="图片 10"/>
            <p:cNvPicPr>
              <a:picLocks noChangeAspect="1"/>
            </p:cNvPicPr>
            <p:nvPr>
              <p:custDataLst>
                <p:tags r:id="rId5"/>
              </p:custDataLst>
            </p:nvPr>
          </p:nvPicPr>
          <p:blipFill>
            <a:blip r:embed="rId6"/>
            <a:stretch>
              <a:fillRect/>
            </a:stretch>
          </p:blipFill>
          <p:spPr>
            <a:xfrm>
              <a:off x="0" y="6637"/>
              <a:ext cx="1985" cy="1985"/>
            </a:xfrm>
            <a:prstGeom prst="rect">
              <a:avLst/>
            </a:prstGeom>
          </p:spPr>
        </p:pic>
        <p:pic>
          <p:nvPicPr>
            <p:cNvPr id="17" name="图片 16"/>
            <p:cNvPicPr>
              <a:picLocks noChangeAspect="1"/>
            </p:cNvPicPr>
            <p:nvPr>
              <p:custDataLst>
                <p:tags r:id="rId7"/>
              </p:custDataLst>
            </p:nvPr>
          </p:nvPicPr>
          <p:blipFill>
            <a:blip r:embed="rId8"/>
            <a:srcRect l="28277" t="18808" r="25897" b="11385"/>
            <a:stretch>
              <a:fillRect/>
            </a:stretch>
          </p:blipFill>
          <p:spPr>
            <a:xfrm>
              <a:off x="2842" y="6925"/>
              <a:ext cx="1514" cy="1410"/>
            </a:xfrm>
            <a:prstGeom prst="rect">
              <a:avLst/>
            </a:prstGeom>
          </p:spPr>
        </p:pic>
      </p:grpSp>
      <p:pic>
        <p:nvPicPr>
          <p:cNvPr id="20" name="图片 19"/>
          <p:cNvPicPr>
            <a:picLocks noChangeAspect="1"/>
          </p:cNvPicPr>
          <p:nvPr>
            <p:custDataLst>
              <p:tags r:id="rId9"/>
            </p:custDataLst>
          </p:nvPr>
        </p:nvPicPr>
        <p:blipFill>
          <a:blip r:embed="rId2"/>
          <a:srcRect l="31942" t="11008" r="23871" b="4638"/>
          <a:stretch>
            <a:fillRect/>
          </a:stretch>
        </p:blipFill>
        <p:spPr>
          <a:xfrm>
            <a:off x="1995805" y="1480185"/>
            <a:ext cx="1071880" cy="2045970"/>
          </a:xfrm>
          <a:prstGeom prst="rect">
            <a:avLst/>
          </a:prstGeom>
        </p:spPr>
      </p:pic>
      <p:pic>
        <p:nvPicPr>
          <p:cNvPr id="21" name="图片 20"/>
          <p:cNvPicPr>
            <a:picLocks noChangeAspect="1"/>
          </p:cNvPicPr>
          <p:nvPr>
            <p:custDataLst>
              <p:tags r:id="rId10"/>
            </p:custDataLst>
          </p:nvPr>
        </p:nvPicPr>
        <p:blipFill>
          <a:blip r:embed="rId4"/>
          <a:stretch>
            <a:fillRect/>
          </a:stretch>
        </p:blipFill>
        <p:spPr>
          <a:xfrm>
            <a:off x="1813560" y="3263265"/>
            <a:ext cx="1437005" cy="652780"/>
          </a:xfrm>
          <a:prstGeom prst="rect">
            <a:avLst/>
          </a:prstGeom>
        </p:spPr>
      </p:pic>
      <p:pic>
        <p:nvPicPr>
          <p:cNvPr id="22" name="图片 21"/>
          <p:cNvPicPr>
            <a:picLocks noChangeAspect="1"/>
          </p:cNvPicPr>
          <p:nvPr>
            <p:custDataLst>
              <p:tags r:id="rId11"/>
            </p:custDataLst>
          </p:nvPr>
        </p:nvPicPr>
        <p:blipFill>
          <a:blip r:embed="rId6"/>
          <a:stretch>
            <a:fillRect/>
          </a:stretch>
        </p:blipFill>
        <p:spPr>
          <a:xfrm>
            <a:off x="1071880" y="2265680"/>
            <a:ext cx="1260475" cy="1260475"/>
          </a:xfrm>
          <a:prstGeom prst="rect">
            <a:avLst/>
          </a:prstGeom>
        </p:spPr>
      </p:pic>
      <p:pic>
        <p:nvPicPr>
          <p:cNvPr id="23" name="图片 22"/>
          <p:cNvPicPr>
            <a:picLocks noChangeAspect="1"/>
          </p:cNvPicPr>
          <p:nvPr>
            <p:custDataLst>
              <p:tags r:id="rId12"/>
            </p:custDataLst>
          </p:nvPr>
        </p:nvPicPr>
        <p:blipFill>
          <a:blip r:embed="rId8"/>
          <a:srcRect l="28277" t="18808" r="25897" b="11385"/>
          <a:stretch>
            <a:fillRect/>
          </a:stretch>
        </p:blipFill>
        <p:spPr>
          <a:xfrm>
            <a:off x="2876550" y="2448560"/>
            <a:ext cx="961390" cy="895350"/>
          </a:xfrm>
          <a:prstGeom prst="rect">
            <a:avLst/>
          </a:prstGeom>
        </p:spPr>
      </p:pic>
      <p:grpSp>
        <p:nvGrpSpPr>
          <p:cNvPr id="24" name="组合 23"/>
          <p:cNvGrpSpPr/>
          <p:nvPr/>
        </p:nvGrpSpPr>
        <p:grpSpPr>
          <a:xfrm>
            <a:off x="2443480" y="3602990"/>
            <a:ext cx="2766060" cy="2435860"/>
            <a:chOff x="0" y="5400"/>
            <a:chExt cx="4356" cy="3836"/>
          </a:xfrm>
        </p:grpSpPr>
        <p:pic>
          <p:nvPicPr>
            <p:cNvPr id="25" name="图片 24"/>
            <p:cNvPicPr>
              <a:picLocks noChangeAspect="1"/>
            </p:cNvPicPr>
            <p:nvPr>
              <p:custDataLst>
                <p:tags r:id="rId13"/>
              </p:custDataLst>
            </p:nvPr>
          </p:nvPicPr>
          <p:blipFill>
            <a:blip r:embed="rId2"/>
            <a:srcRect l="31942" t="11008" r="23871" b="4638"/>
            <a:stretch>
              <a:fillRect/>
            </a:stretch>
          </p:blipFill>
          <p:spPr>
            <a:xfrm>
              <a:off x="1455" y="5400"/>
              <a:ext cx="1688" cy="3222"/>
            </a:xfrm>
            <a:prstGeom prst="rect">
              <a:avLst/>
            </a:prstGeom>
          </p:spPr>
        </p:pic>
        <p:pic>
          <p:nvPicPr>
            <p:cNvPr id="26" name="图片 25"/>
            <p:cNvPicPr>
              <a:picLocks noChangeAspect="1"/>
            </p:cNvPicPr>
            <p:nvPr>
              <p:custDataLst>
                <p:tags r:id="rId14"/>
              </p:custDataLst>
            </p:nvPr>
          </p:nvPicPr>
          <p:blipFill>
            <a:blip r:embed="rId4"/>
            <a:stretch>
              <a:fillRect/>
            </a:stretch>
          </p:blipFill>
          <p:spPr>
            <a:xfrm>
              <a:off x="1168" y="8208"/>
              <a:ext cx="2263" cy="1028"/>
            </a:xfrm>
            <a:prstGeom prst="rect">
              <a:avLst/>
            </a:prstGeom>
          </p:spPr>
        </p:pic>
        <p:pic>
          <p:nvPicPr>
            <p:cNvPr id="27" name="图片 26"/>
            <p:cNvPicPr>
              <a:picLocks noChangeAspect="1"/>
            </p:cNvPicPr>
            <p:nvPr>
              <p:custDataLst>
                <p:tags r:id="rId15"/>
              </p:custDataLst>
            </p:nvPr>
          </p:nvPicPr>
          <p:blipFill>
            <a:blip r:embed="rId6"/>
            <a:stretch>
              <a:fillRect/>
            </a:stretch>
          </p:blipFill>
          <p:spPr>
            <a:xfrm>
              <a:off x="0" y="6637"/>
              <a:ext cx="1985" cy="1985"/>
            </a:xfrm>
            <a:prstGeom prst="rect">
              <a:avLst/>
            </a:prstGeom>
          </p:spPr>
        </p:pic>
        <p:pic>
          <p:nvPicPr>
            <p:cNvPr id="28" name="图片 27"/>
            <p:cNvPicPr>
              <a:picLocks noChangeAspect="1"/>
            </p:cNvPicPr>
            <p:nvPr>
              <p:custDataLst>
                <p:tags r:id="rId16"/>
              </p:custDataLst>
            </p:nvPr>
          </p:nvPicPr>
          <p:blipFill>
            <a:blip r:embed="rId8"/>
            <a:srcRect l="28277" t="18808" r="25897" b="11385"/>
            <a:stretch>
              <a:fillRect/>
            </a:stretch>
          </p:blipFill>
          <p:spPr>
            <a:xfrm>
              <a:off x="2842" y="6925"/>
              <a:ext cx="1514" cy="1410"/>
            </a:xfrm>
            <a:prstGeom prst="rect">
              <a:avLst/>
            </a:prstGeom>
          </p:spPr>
        </p:pic>
      </p:grpSp>
      <p:grpSp>
        <p:nvGrpSpPr>
          <p:cNvPr id="36" name="组合 35"/>
          <p:cNvGrpSpPr/>
          <p:nvPr/>
        </p:nvGrpSpPr>
        <p:grpSpPr>
          <a:xfrm>
            <a:off x="8167370" y="2448560"/>
            <a:ext cx="1259840" cy="3331210"/>
            <a:chOff x="9214" y="3989"/>
            <a:chExt cx="1984" cy="5246"/>
          </a:xfrm>
        </p:grpSpPr>
        <p:pic>
          <p:nvPicPr>
            <p:cNvPr id="8" name="图片 7"/>
            <p:cNvPicPr>
              <a:picLocks noChangeAspect="1"/>
            </p:cNvPicPr>
            <p:nvPr>
              <p:custDataLst>
                <p:tags r:id="rId17"/>
              </p:custDataLst>
            </p:nvPr>
          </p:nvPicPr>
          <p:blipFill>
            <a:blip r:embed="rId2"/>
            <a:srcRect l="31942" t="11008" r="23871" b="4638"/>
            <a:stretch>
              <a:fillRect/>
            </a:stretch>
          </p:blipFill>
          <p:spPr>
            <a:xfrm>
              <a:off x="9484" y="3989"/>
              <a:ext cx="1688" cy="3222"/>
            </a:xfrm>
            <a:prstGeom prst="rect">
              <a:avLst/>
            </a:prstGeom>
          </p:spPr>
        </p:pic>
        <p:pic>
          <p:nvPicPr>
            <p:cNvPr id="29" name="图片 28"/>
            <p:cNvPicPr>
              <a:picLocks noChangeAspect="1"/>
            </p:cNvPicPr>
            <p:nvPr>
              <p:custDataLst>
                <p:tags r:id="rId18"/>
              </p:custDataLst>
            </p:nvPr>
          </p:nvPicPr>
          <p:blipFill>
            <a:blip r:embed="rId6"/>
            <a:stretch>
              <a:fillRect/>
            </a:stretch>
          </p:blipFill>
          <p:spPr>
            <a:xfrm>
              <a:off x="9214" y="7251"/>
              <a:ext cx="1985" cy="1985"/>
            </a:xfrm>
            <a:prstGeom prst="rect">
              <a:avLst/>
            </a:prstGeom>
          </p:spPr>
        </p:pic>
      </p:grpSp>
      <p:grpSp>
        <p:nvGrpSpPr>
          <p:cNvPr id="37" name="组合 36"/>
          <p:cNvGrpSpPr/>
          <p:nvPr/>
        </p:nvGrpSpPr>
        <p:grpSpPr>
          <a:xfrm>
            <a:off x="5332095" y="2448560"/>
            <a:ext cx="1837690" cy="3115310"/>
            <a:chOff x="12487" y="3989"/>
            <a:chExt cx="2894" cy="4906"/>
          </a:xfrm>
        </p:grpSpPr>
        <p:pic>
          <p:nvPicPr>
            <p:cNvPr id="9" name="图片 8"/>
            <p:cNvPicPr>
              <a:picLocks noChangeAspect="1"/>
            </p:cNvPicPr>
            <p:nvPr>
              <p:custDataLst>
                <p:tags r:id="rId19"/>
              </p:custDataLst>
            </p:nvPr>
          </p:nvPicPr>
          <p:blipFill>
            <a:blip r:embed="rId2"/>
            <a:srcRect l="31942" t="11008" r="23871" b="4638"/>
            <a:stretch>
              <a:fillRect/>
            </a:stretch>
          </p:blipFill>
          <p:spPr>
            <a:xfrm>
              <a:off x="13062" y="3989"/>
              <a:ext cx="1688" cy="3222"/>
            </a:xfrm>
            <a:prstGeom prst="rect">
              <a:avLst/>
            </a:prstGeom>
          </p:spPr>
        </p:pic>
        <p:pic>
          <p:nvPicPr>
            <p:cNvPr id="30" name="图片 29"/>
            <p:cNvPicPr>
              <a:picLocks noChangeAspect="1"/>
            </p:cNvPicPr>
            <p:nvPr>
              <p:custDataLst>
                <p:tags r:id="rId20"/>
              </p:custDataLst>
            </p:nvPr>
          </p:nvPicPr>
          <p:blipFill>
            <a:blip r:embed="rId4"/>
            <a:stretch>
              <a:fillRect/>
            </a:stretch>
          </p:blipFill>
          <p:spPr>
            <a:xfrm>
              <a:off x="12487" y="7581"/>
              <a:ext cx="2894" cy="1315"/>
            </a:xfrm>
            <a:prstGeom prst="rect">
              <a:avLst/>
            </a:prstGeom>
          </p:spPr>
        </p:pic>
      </p:grpSp>
      <p:grpSp>
        <p:nvGrpSpPr>
          <p:cNvPr id="38" name="组合 37"/>
          <p:cNvGrpSpPr/>
          <p:nvPr/>
        </p:nvGrpSpPr>
        <p:grpSpPr>
          <a:xfrm>
            <a:off x="10581640" y="2448560"/>
            <a:ext cx="1250950" cy="3385185"/>
            <a:chOff x="16577" y="3989"/>
            <a:chExt cx="1970" cy="5331"/>
          </a:xfrm>
        </p:grpSpPr>
        <p:pic>
          <p:nvPicPr>
            <p:cNvPr id="10" name="图片 9"/>
            <p:cNvPicPr>
              <a:picLocks noChangeAspect="1"/>
            </p:cNvPicPr>
            <p:nvPr>
              <p:custDataLst>
                <p:tags r:id="rId21"/>
              </p:custDataLst>
            </p:nvPr>
          </p:nvPicPr>
          <p:blipFill>
            <a:blip r:embed="rId2"/>
            <a:srcRect l="31942" t="11008" r="23871" b="4638"/>
            <a:stretch>
              <a:fillRect/>
            </a:stretch>
          </p:blipFill>
          <p:spPr>
            <a:xfrm>
              <a:off x="16640" y="3989"/>
              <a:ext cx="1688" cy="3222"/>
            </a:xfrm>
            <a:prstGeom prst="rect">
              <a:avLst/>
            </a:prstGeom>
          </p:spPr>
        </p:pic>
        <p:pic>
          <p:nvPicPr>
            <p:cNvPr id="31" name="图片 30"/>
            <p:cNvPicPr>
              <a:picLocks noChangeAspect="1"/>
            </p:cNvPicPr>
            <p:nvPr>
              <p:custDataLst>
                <p:tags r:id="rId22"/>
              </p:custDataLst>
            </p:nvPr>
          </p:nvPicPr>
          <p:blipFill>
            <a:blip r:embed="rId8"/>
            <a:srcRect l="28277" t="18808" r="25897" b="11385"/>
            <a:stretch>
              <a:fillRect/>
            </a:stretch>
          </p:blipFill>
          <p:spPr>
            <a:xfrm>
              <a:off x="16577" y="7486"/>
              <a:ext cx="1970" cy="1835"/>
            </a:xfrm>
            <a:prstGeom prst="rect">
              <a:avLst/>
            </a:prstGeom>
          </p:spPr>
        </p:pic>
      </p:grpSp>
      <p:grpSp>
        <p:nvGrpSpPr>
          <p:cNvPr id="39" name="组合 38"/>
          <p:cNvGrpSpPr/>
          <p:nvPr/>
        </p:nvGrpSpPr>
        <p:grpSpPr>
          <a:xfrm>
            <a:off x="7094220" y="3042920"/>
            <a:ext cx="1259840" cy="873125"/>
            <a:chOff x="11172" y="4792"/>
            <a:chExt cx="1984" cy="1375"/>
          </a:xfrm>
        </p:grpSpPr>
        <p:sp>
          <p:nvSpPr>
            <p:cNvPr id="32" name="右箭头 31"/>
            <p:cNvSpPr/>
            <p:nvPr/>
          </p:nvSpPr>
          <p:spPr>
            <a:xfrm>
              <a:off x="11325" y="5517"/>
              <a:ext cx="1585" cy="65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4" name="文本框 33"/>
            <p:cNvSpPr txBox="1"/>
            <p:nvPr/>
          </p:nvSpPr>
          <p:spPr>
            <a:xfrm>
              <a:off x="11172" y="4792"/>
              <a:ext cx="1985" cy="725"/>
            </a:xfrm>
            <a:prstGeom prst="rect">
              <a:avLst/>
            </a:prstGeom>
            <a:noFill/>
          </p:spPr>
          <p:txBody>
            <a:bodyPr wrap="square" rtlCol="0">
              <a:spAutoFit/>
            </a:bodyPr>
            <a:p>
              <a:r>
                <a:rPr lang="en-US" altLang="zh-CN" b="1">
                  <a:latin typeface="Times New Roman Bold" panose="02020603050405020304" charset="0"/>
                  <a:cs typeface="Times New Roman Bold" panose="02020603050405020304" charset="0"/>
                </a:rPr>
                <a:t>pipeline</a:t>
              </a:r>
              <a:endParaRPr lang="en-US" altLang="zh-CN" b="1">
                <a:latin typeface="Times New Roman Bold" panose="02020603050405020304" charset="0"/>
                <a:cs typeface="Times New Roman Bold" panose="02020603050405020304" charset="0"/>
              </a:endParaRPr>
            </a:p>
          </p:txBody>
        </p:sp>
      </p:grpSp>
      <p:grpSp>
        <p:nvGrpSpPr>
          <p:cNvPr id="40" name="组合 39"/>
          <p:cNvGrpSpPr/>
          <p:nvPr/>
        </p:nvGrpSpPr>
        <p:grpSpPr>
          <a:xfrm>
            <a:off x="9462770" y="3065780"/>
            <a:ext cx="1259840" cy="850265"/>
            <a:chOff x="14902" y="4828"/>
            <a:chExt cx="1984" cy="1339"/>
          </a:xfrm>
        </p:grpSpPr>
        <p:sp>
          <p:nvSpPr>
            <p:cNvPr id="33" name="右箭头 32"/>
            <p:cNvSpPr/>
            <p:nvPr>
              <p:custDataLst>
                <p:tags r:id="rId23"/>
              </p:custDataLst>
            </p:nvPr>
          </p:nvSpPr>
          <p:spPr>
            <a:xfrm>
              <a:off x="14981" y="5517"/>
              <a:ext cx="1585" cy="65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5" name="文本框 34"/>
            <p:cNvSpPr txBox="1"/>
            <p:nvPr>
              <p:custDataLst>
                <p:tags r:id="rId24"/>
              </p:custDataLst>
            </p:nvPr>
          </p:nvSpPr>
          <p:spPr>
            <a:xfrm>
              <a:off x="14902" y="4828"/>
              <a:ext cx="1985" cy="725"/>
            </a:xfrm>
            <a:prstGeom prst="rect">
              <a:avLst/>
            </a:prstGeom>
            <a:noFill/>
          </p:spPr>
          <p:txBody>
            <a:bodyPr wrap="square" rtlCol="0">
              <a:spAutoFit/>
            </a:bodyPr>
            <a:p>
              <a:r>
                <a:rPr lang="en-US" altLang="zh-CN" b="1">
                  <a:latin typeface="Times New Roman Bold" panose="02020603050405020304" charset="0"/>
                  <a:cs typeface="Times New Roman Bold" panose="02020603050405020304" charset="0"/>
                </a:rPr>
                <a:t>pipeline</a:t>
              </a:r>
              <a:endParaRPr lang="en-US" altLang="zh-CN" b="1">
                <a:latin typeface="Times New Roman Bold" panose="02020603050405020304" charset="0"/>
                <a:cs typeface="Times New Roman Bold" panose="0202060305040502030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linds(horizontal)">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linds(horizontal)">
                                      <p:cBhvr>
                                        <p:cTn id="12" dur="500"/>
                                        <p:tgtEl>
                                          <p:spTgt spid="36"/>
                                        </p:tgtEl>
                                      </p:cBhvr>
                                    </p:animEffect>
                                  </p:childTnLst>
                                </p:cTn>
                              </p:par>
                              <p:par>
                                <p:cTn id="13" presetID="22" presetClass="entr" presetSubtype="8" fill="hold" nodeType="with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wipe(left)">
                                      <p:cBhvr>
                                        <p:cTn id="15" dur="500"/>
                                        <p:tgtEl>
                                          <p:spTgt spid="39"/>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blinds(horizontal)">
                                      <p:cBhvr>
                                        <p:cTn id="20" dur="500"/>
                                        <p:tgtEl>
                                          <p:spTgt spid="38"/>
                                        </p:tgtEl>
                                      </p:cBhvr>
                                    </p:animEffect>
                                  </p:childTnLst>
                                </p:cTn>
                              </p:par>
                              <p:par>
                                <p:cTn id="21" presetID="22" presetClass="entr" presetSubtype="8" fill="hold"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normAutofit fontScale="90000"/>
          </a:bodyPr>
          <a:p>
            <a:pPr algn="l" fontAlgn="auto">
              <a:lnSpc>
                <a:spcPct val="100000"/>
              </a:lnSpc>
              <a:spcBef>
                <a:spcPts val="0"/>
              </a:spcBef>
              <a:spcAft>
                <a:spcPts val="0"/>
              </a:spcAft>
              <a:buClrTx/>
              <a:buSzTx/>
              <a:buFont typeface="Arial" panose="020B0704020202020204" pitchFamily="34" charset="0"/>
              <a:defRPr/>
            </a:pPr>
            <a:r>
              <a:rPr lang="zh-CN" altLang="en-US" sz="4000" dirty="0">
                <a:solidFill>
                  <a:srgbClr val="1353A2"/>
                </a:solidFill>
                <a:cs typeface="+mn-cs"/>
              </a:rPr>
              <a:t>概述</a:t>
            </a:r>
            <a:endParaRPr lang="zh-CN" altLang="en-US" sz="4000" dirty="0">
              <a:solidFill>
                <a:srgbClr val="1353A2"/>
              </a:solidFill>
              <a:cs typeface="+mn-cs"/>
            </a:endParaRPr>
          </a:p>
        </p:txBody>
      </p:sp>
      <p:sp>
        <p:nvSpPr>
          <p:cNvPr id="5" name="Text Box 3"/>
          <p:cNvSpPr txBox="1">
            <a:spLocks noChangeArrowheads="1"/>
          </p:cNvSpPr>
          <p:nvPr/>
        </p:nvSpPr>
        <p:spPr bwMode="auto">
          <a:xfrm>
            <a:off x="1158875" y="1553845"/>
            <a:ext cx="9874250" cy="4499610"/>
          </a:xfrm>
          <a:prstGeom prst="rect">
            <a:avLst/>
          </a:prstGeom>
          <a:noFill/>
          <a:ln w="9525">
            <a:noFill/>
            <a:round/>
          </a:ln>
        </p:spPr>
        <p:txBody>
          <a:bodyPr lIns="68580" tIns="34290" rIns="68580" bIns="34290"/>
          <a:p>
            <a:pPr marL="342900" lvl="1" indent="-342900" eaLnBrk="1" hangingPunct="1">
              <a:lnSpc>
                <a:spcPct val="150000"/>
              </a:lnSpc>
              <a:spcBef>
                <a:spcPts val="750"/>
              </a:spcBef>
              <a:buClr>
                <a:srgbClr val="336699"/>
              </a:buClr>
              <a:buFont typeface="Wingdings" panose="05000000000000000000" pitchFamily="2" charset="2"/>
              <a:buChar char="n"/>
            </a:pPr>
            <a:r>
              <a:rPr sz="2600" dirty="0">
                <a:solidFill>
                  <a:srgbClr val="FF0000"/>
                </a:solidFill>
                <a:latin typeface="黑体" charset="0"/>
                <a:ea typeface="黑体" charset="0"/>
                <a:cs typeface="黑体" charset="0"/>
              </a:rPr>
              <a:t>Pipeline</a:t>
            </a:r>
            <a:r>
              <a:rPr lang="zh-CN" sz="2600" dirty="0">
                <a:solidFill>
                  <a:srgbClr val="FF0000"/>
                </a:solidFill>
                <a:latin typeface="黑体" charset="0"/>
                <a:ea typeface="黑体" charset="0"/>
                <a:cs typeface="黑体" charset="0"/>
              </a:rPr>
              <a:t>（流水线、</a:t>
            </a:r>
            <a:r>
              <a:rPr lang="zh-CN" sz="2600" dirty="0">
                <a:solidFill>
                  <a:srgbClr val="FF0000"/>
                </a:solidFill>
                <a:latin typeface="黑体" charset="0"/>
                <a:ea typeface="黑体" charset="0"/>
                <a:cs typeface="黑体" charset="0"/>
              </a:rPr>
              <a:t>管道）</a:t>
            </a:r>
            <a:r>
              <a:rPr sz="2600" dirty="0">
                <a:latin typeface="黑体" charset="0"/>
                <a:ea typeface="黑体" charset="0"/>
                <a:cs typeface="黑体" charset="0"/>
              </a:rPr>
              <a:t>是指在机器学习过程中，将多个数据处理和模型训练的步骤串联起来形成一个连续的工作流。</a:t>
            </a:r>
            <a:endParaRPr sz="2600" dirty="0">
              <a:latin typeface="黑体" charset="0"/>
              <a:ea typeface="黑体" charset="0"/>
              <a:cs typeface="黑体" charset="0"/>
            </a:endParaRPr>
          </a:p>
          <a:p>
            <a:pPr marL="342900" lvl="1" indent="-342900" eaLnBrk="1" hangingPunct="1">
              <a:lnSpc>
                <a:spcPct val="150000"/>
              </a:lnSpc>
              <a:spcBef>
                <a:spcPts val="750"/>
              </a:spcBef>
              <a:buClr>
                <a:srgbClr val="336699"/>
              </a:buClr>
              <a:buFont typeface="Wingdings" panose="05000000000000000000" pitchFamily="2" charset="2"/>
              <a:buChar char="n"/>
            </a:pPr>
            <a:r>
              <a:rPr sz="2600" dirty="0">
                <a:latin typeface="黑体" charset="0"/>
                <a:ea typeface="黑体" charset="0"/>
                <a:cs typeface="黑体" charset="0"/>
              </a:rPr>
              <a:t>每个步骤可以是一个独立的处理程序或者函数，负责完成特定的数据处理或模型训练任务。</a:t>
            </a:r>
            <a:endParaRPr sz="2600" dirty="0">
              <a:latin typeface="黑体" charset="0"/>
              <a:ea typeface="黑体" charset="0"/>
              <a:cs typeface="黑体" charset="0"/>
            </a:endParaRPr>
          </a:p>
          <a:p>
            <a:pPr marL="342900" lvl="1" indent="-342900" eaLnBrk="1" hangingPunct="1">
              <a:lnSpc>
                <a:spcPct val="150000"/>
              </a:lnSpc>
              <a:spcBef>
                <a:spcPts val="750"/>
              </a:spcBef>
              <a:buClr>
                <a:srgbClr val="336699"/>
              </a:buClr>
              <a:buFont typeface="Wingdings" panose="05000000000000000000" pitchFamily="2" charset="2"/>
              <a:buChar char="n"/>
            </a:pPr>
            <a:r>
              <a:rPr sz="2600" dirty="0">
                <a:latin typeface="黑体" charset="0"/>
                <a:ea typeface="黑体" charset="0"/>
                <a:cs typeface="黑体" charset="0"/>
              </a:rPr>
              <a:t>通过将这些步骤串联起来，我们可以实现数据的自动化处理和模型训练，而不需要手动编写每个步骤的代码。</a:t>
            </a:r>
            <a:endParaRPr sz="2600" dirty="0">
              <a:latin typeface="黑体" charset="0"/>
              <a:ea typeface="黑体" charset="0"/>
              <a:cs typeface="黑体"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linds(horizontal)">
                                      <p:cBhvr>
                                        <p:cTn id="12"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GENSWF_SLIDE_TITLE" val="什么是数据可视化"/>
  <p:tag name="GENSWF_ADVANCE_TIME" val="0.00"/>
  <p:tag name="ISPRING_SLIDE_INDENT_LEVEL" val="0"/>
  <p:tag name="ISPRING_CUSTOM_TIMING_USED" val="0"/>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GENSWF_SLIDE_TITLE" val="什么是数据可视化"/>
  <p:tag name="GENSWF_ADVANCE_TIME" val="0.00"/>
  <p:tag name="ISPRING_SLIDE_INDENT_LEVEL" val="0"/>
  <p:tag name="ISPRING_CUSTOM_TIMING_USED" val="0"/>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GENSWF_SLIDE_TITLE" val="什么是数据可视化"/>
  <p:tag name="GENSWF_ADVANCE_TIME" val="0.00"/>
  <p:tag name="ISPRING_SLIDE_INDENT_LEVEL" val="0"/>
  <p:tag name="ISPRING_CUSTOM_TIMING_USED" val="0"/>
</p:tagLst>
</file>

<file path=ppt/tags/tag45.xml><?xml version="1.0" encoding="utf-8"?>
<p:tagLst xmlns:p="http://schemas.openxmlformats.org/presentationml/2006/main">
  <p:tag name="ISPRING_RESOURCE_PATHS_HASH_PRESENTER" val="3d8c8d1fbed9d7db832b996ee571653c99efbf"/>
  <p:tag name="KSO_WPP_MARK_KEY" val="6e3adf9b-3c12-4f9d-ac21-e8df6c59efb0"/>
  <p:tag name="COMMONDATA" val="eyJoZGlkIjoiYzE3ZGZmM2M0YzY5MTNhZWYzNjAwMGY2OGViNDJlMDkifQ=="/>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7515</Words>
  <Application>WPS 演示</Application>
  <PresentationFormat>自定义</PresentationFormat>
  <Paragraphs>478</Paragraphs>
  <Slides>61</Slides>
  <Notes>2</Notes>
  <HiddenSlides>0</HiddenSlides>
  <MMClips>0</MMClips>
  <ScaleCrop>false</ScaleCrop>
  <HeadingPairs>
    <vt:vector size="8" baseType="variant">
      <vt:variant>
        <vt:lpstr>已用的字体</vt:lpstr>
      </vt:variant>
      <vt:variant>
        <vt:i4>35</vt:i4>
      </vt:variant>
      <vt:variant>
        <vt:lpstr>主题</vt:lpstr>
      </vt:variant>
      <vt:variant>
        <vt:i4>1</vt:i4>
      </vt:variant>
      <vt:variant>
        <vt:lpstr>嵌入 OLE 服务器</vt:lpstr>
      </vt:variant>
      <vt:variant>
        <vt:i4>1</vt:i4>
      </vt:variant>
      <vt:variant>
        <vt:lpstr>幻灯片标题</vt:lpstr>
      </vt:variant>
      <vt:variant>
        <vt:i4>61</vt:i4>
      </vt:variant>
    </vt:vector>
  </HeadingPairs>
  <TitlesOfParts>
    <vt:vector size="98" baseType="lpstr">
      <vt:lpstr>Arial</vt:lpstr>
      <vt:lpstr>宋体</vt:lpstr>
      <vt:lpstr>Wingdings</vt:lpstr>
      <vt:lpstr>等线</vt:lpstr>
      <vt:lpstr>汉仪中等线KW</vt:lpstr>
      <vt:lpstr>汉仪书宋二KW</vt:lpstr>
      <vt:lpstr>微软雅黑</vt:lpstr>
      <vt:lpstr>汉仪旗黑</vt:lpstr>
      <vt:lpstr>等线 Light</vt:lpstr>
      <vt:lpstr>Wingdings</vt:lpstr>
      <vt:lpstr>Times New Roman</vt:lpstr>
      <vt:lpstr>Impact</vt:lpstr>
      <vt:lpstr>黑体</vt:lpstr>
      <vt:lpstr>汉仪中黑KW</vt:lpstr>
      <vt:lpstr>Arial Unicode MS</vt:lpstr>
      <vt:lpstr>宋体</vt:lpstr>
      <vt:lpstr>Calibri</vt:lpstr>
      <vt:lpstr>Helvetica Neue</vt:lpstr>
      <vt:lpstr>黑体</vt:lpstr>
      <vt:lpstr>Cambria Math</vt:lpstr>
      <vt:lpstr>Calibri Light</vt:lpstr>
      <vt:lpstr>Kingsoft Math</vt:lpstr>
      <vt:lpstr>等线</vt:lpstr>
      <vt:lpstr>Cambria Math</vt:lpstr>
      <vt:lpstr>微软雅黑</vt:lpstr>
      <vt:lpstr>等线 Light</vt:lpstr>
      <vt:lpstr>Times New Roman Regular</vt:lpstr>
      <vt:lpstr/>
      <vt:lpstr>苹方-简</vt:lpstr>
      <vt:lpstr>Apple Braille Outline 6 Dot</vt:lpstr>
      <vt:lpstr>Times New Roman Bold</vt:lpstr>
      <vt:lpstr>BatangChe</vt:lpstr>
      <vt:lpstr>Apple SD Gothic Neo</vt:lpstr>
      <vt:lpstr>DejaVuMathTeXGyre</vt:lpstr>
      <vt:lpstr>DejaVu Math TeX Gyre</vt:lpstr>
      <vt:lpstr>Office 主题​​</vt:lpstr>
      <vt:lpstr>Excel.Sheet.8</vt:lpstr>
      <vt:lpstr>第6章 聚类分析：基本概念和算法</vt:lpstr>
      <vt:lpstr>PowerPoint 演示文稿</vt:lpstr>
      <vt:lpstr>PowerPoint 演示文稿</vt:lpstr>
      <vt:lpstr>PowerPoint 演示文稿</vt:lpstr>
      <vt:lpstr>PowerPoint 演示文稿</vt:lpstr>
      <vt:lpstr>PowerPoint 演示文稿</vt:lpstr>
      <vt:lpstr>聚类 vs 分类</vt:lpstr>
      <vt:lpstr>概述</vt:lpstr>
      <vt:lpstr>概述</vt:lpstr>
      <vt:lpstr>概述</vt:lpstr>
      <vt:lpstr>Pipeline的实现</vt:lpstr>
      <vt:lpstr>sklearn中的pipeline</vt:lpstr>
      <vt:lpstr>sklearn中的pipeline</vt:lpstr>
      <vt:lpstr>sklearn中的pipeline</vt:lpstr>
      <vt:lpstr>划分聚类</vt:lpstr>
      <vt:lpstr>sklearn中的Pipeline</vt:lpstr>
      <vt:lpstr>PowerPoint 演示文稿</vt:lpstr>
      <vt:lpstr>PowerPoint 演示文稿</vt:lpstr>
      <vt:lpstr>PowerPoint 演示文稿</vt:lpstr>
      <vt:lpstr>交叉验证</vt:lpstr>
      <vt:lpstr> 回顾：模型评估</vt:lpstr>
      <vt:lpstr> 回顾：模型评估</vt:lpstr>
      <vt:lpstr> 回顾：模型评估</vt:lpstr>
      <vt:lpstr> 回顾：模型评估</vt:lpstr>
      <vt:lpstr> 回顾：模型评估</vt:lpstr>
      <vt:lpstr> 回顾：模型评估</vt:lpstr>
      <vt:lpstr>交叉验证</vt:lpstr>
      <vt:lpstr>交叉验证</vt:lpstr>
      <vt:lpstr>交叉验证</vt:lpstr>
      <vt:lpstr>交叉验证</vt:lpstr>
      <vt:lpstr>交叉验证</vt:lpstr>
      <vt:lpstr>交叉验证</vt:lpstr>
      <vt:lpstr>交叉验证</vt:lpstr>
      <vt:lpstr>交叉验证</vt:lpstr>
      <vt:lpstr>交叉验证</vt:lpstr>
      <vt:lpstr>交叉验证</vt:lpstr>
      <vt:lpstr>交叉验证</vt:lpstr>
      <vt:lpstr>交叉验证</vt:lpstr>
      <vt:lpstr>交叉验证</vt:lpstr>
      <vt:lpstr>PowerPoint 演示文稿</vt:lpstr>
      <vt:lpstr>交叉验证</vt:lpstr>
      <vt:lpstr>PowerPoint 演示文稿</vt:lpstr>
      <vt:lpstr>Pipeline</vt:lpstr>
      <vt:lpstr>超参数优化</vt:lpstr>
      <vt:lpstr>超参数优化</vt:lpstr>
      <vt:lpstr>超参数优化</vt:lpstr>
      <vt:lpstr>PowerPoint 演示文稿</vt:lpstr>
      <vt:lpstr>超参数优化</vt:lpstr>
      <vt:lpstr>网格搜索</vt:lpstr>
      <vt:lpstr>网格搜索</vt:lpstr>
      <vt:lpstr>网格搜索</vt:lpstr>
      <vt:lpstr>网格搜索</vt:lpstr>
      <vt:lpstr>网格搜索</vt:lpstr>
      <vt:lpstr>网格搜索</vt:lpstr>
      <vt:lpstr>PowerPoint 演示文稿</vt:lpstr>
      <vt:lpstr>随机搜索</vt:lpstr>
      <vt:lpstr>网格搜索</vt:lpstr>
      <vt:lpstr>随机搜索</vt:lpstr>
      <vt:lpstr>贝叶斯优化</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lucius</dc:creator>
  <cp:lastModifiedBy>22</cp:lastModifiedBy>
  <cp:revision>2525</cp:revision>
  <dcterms:created xsi:type="dcterms:W3CDTF">2024-12-24T05:27:40Z</dcterms:created>
  <dcterms:modified xsi:type="dcterms:W3CDTF">2024-12-24T05:27:40Z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2052-6.5.2.8766</vt:lpwstr>
  </property>
  <property fmtid="{D5CDD505-2E9C-101B-9397-08002B2CF9AE}" pid="3" name="ICV">
    <vt:lpwstr>EC95A83CB4344D759620512A9D8ABD47</vt:lpwstr>
  </property>
</Properties>
</file>